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0331450" cy="7254875"/>
  <p:notesSz cx="6797675" cy="9928225"/>
  <p:defaultTextStyle>
    <a:defPPr>
      <a:defRPr lang="ca-ES"/>
    </a:defPPr>
    <a:lvl1pPr marL="0" algn="l" defTabSz="1004811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2406" algn="l" defTabSz="1004811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04811" algn="l" defTabSz="1004811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07217" algn="l" defTabSz="1004811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09623" algn="l" defTabSz="1004811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12028" algn="l" defTabSz="1004811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14434" algn="l" defTabSz="1004811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16840" algn="l" defTabSz="1004811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19245" algn="l" defTabSz="1004811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2285">
          <p15:clr>
            <a:srgbClr val="A4A3A4"/>
          </p15:clr>
        </p15:guide>
        <p15:guide id="4" pos="325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DA37D80-6434-44D0-A028-1B22A696006F}" styleName="Estilo claro 3 - Acento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E3FDE45-AF77-4B5C-9715-49D594BDF05E}" styleName="Estilo claro 1 - Acento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564" y="-666"/>
      </p:cViewPr>
      <p:guideLst>
        <p:guide orient="horz" pos="2160"/>
        <p:guide pos="2880"/>
        <p:guide orient="horz" pos="2285"/>
        <p:guide pos="3254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48" d="100"/>
          <a:sy n="48" d="100"/>
        </p:scale>
        <p:origin x="-1986" y="-114"/>
      </p:cViewPr>
      <p:guideLst>
        <p:guide orient="horz" pos="3127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ristina Echevarría Pérez" userId="c50c6e72ff760c1b" providerId="LiveId" clId="{41533C09-6686-4849-B0AA-AAD5427E61C3}"/>
    <pc:docChg chg="modSld">
      <pc:chgData name="Cristina Echevarría Pérez" userId="c50c6e72ff760c1b" providerId="LiveId" clId="{41533C09-6686-4849-B0AA-AAD5427E61C3}" dt="2022-03-07T10:16:56.583" v="134" actId="20577"/>
      <pc:docMkLst>
        <pc:docMk/>
      </pc:docMkLst>
      <pc:sldChg chg="modSp mod">
        <pc:chgData name="Cristina Echevarría Pérez" userId="c50c6e72ff760c1b" providerId="LiveId" clId="{41533C09-6686-4849-B0AA-AAD5427E61C3}" dt="2022-03-07T10:16:56.583" v="134" actId="20577"/>
        <pc:sldMkLst>
          <pc:docMk/>
          <pc:sldMk cId="0" sldId="256"/>
        </pc:sldMkLst>
        <pc:spChg chg="mod">
          <ac:chgData name="Cristina Echevarría Pérez" userId="c50c6e72ff760c1b" providerId="LiveId" clId="{41533C09-6686-4849-B0AA-AAD5427E61C3}" dt="2022-03-07T10:01:32.163" v="8" actId="20577"/>
          <ac:spMkLst>
            <pc:docMk/>
            <pc:sldMk cId="0" sldId="256"/>
            <ac:spMk id="15" creationId="{00000000-0000-0000-0000-000000000000}"/>
          </ac:spMkLst>
        </pc:spChg>
        <pc:graphicFrameChg chg="mod modGraphic">
          <ac:chgData name="Cristina Echevarría Pérez" userId="c50c6e72ff760c1b" providerId="LiveId" clId="{41533C09-6686-4849-B0AA-AAD5427E61C3}" dt="2022-03-07T10:16:56.583" v="134" actId="20577"/>
          <ac:graphicFrameMkLst>
            <pc:docMk/>
            <pc:sldMk cId="0" sldId="256"/>
            <ac:graphicFrameMk id="4" creationId="{00000000-0000-0000-0000-000000000000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1004926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502463" algn="l" defTabSz="1004926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1004926" algn="l" defTabSz="1004926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507388" algn="l" defTabSz="1004926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2009851" algn="l" defTabSz="1004926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512314" algn="l" defTabSz="1004926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3014777" algn="l" defTabSz="1004926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517240" algn="l" defTabSz="1004926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4019702" algn="l" defTabSz="1004926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74859" y="2253718"/>
            <a:ext cx="8781733" cy="1555096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549718" y="4111096"/>
            <a:ext cx="7232015" cy="185402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2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48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072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096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20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144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168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192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84970-B309-4381-B67A-D179DF473760}" type="datetimeFigureOut">
              <a:rPr lang="ca-ES" smtClean="0"/>
              <a:pPr/>
              <a:t>19/6/2023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DF286-3682-4985-9A20-3CBB19AD752E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84970-B309-4381-B67A-D179DF473760}" type="datetimeFigureOut">
              <a:rPr lang="ca-ES" smtClean="0"/>
              <a:pPr/>
              <a:t>19/6/2023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DF286-3682-4985-9A20-3CBB19AD752E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490301" y="290536"/>
            <a:ext cx="2324576" cy="619015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16572" y="290536"/>
            <a:ext cx="6801538" cy="619015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84970-B309-4381-B67A-D179DF473760}" type="datetimeFigureOut">
              <a:rPr lang="ca-ES" smtClean="0"/>
              <a:pPr/>
              <a:t>19/6/2023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DF286-3682-4985-9A20-3CBB19AD752E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84970-B309-4381-B67A-D179DF473760}" type="datetimeFigureOut">
              <a:rPr lang="ca-ES" smtClean="0"/>
              <a:pPr/>
              <a:t>19/6/2023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DF286-3682-4985-9A20-3CBB19AD752E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16113" y="4661930"/>
            <a:ext cx="8781733" cy="1440899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816113" y="3074929"/>
            <a:ext cx="8781733" cy="1587003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240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0481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0721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200962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51202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301443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51684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401924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84970-B309-4381-B67A-D179DF473760}" type="datetimeFigureOut">
              <a:rPr lang="ca-ES" smtClean="0"/>
              <a:pPr/>
              <a:t>19/6/2023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DF286-3682-4985-9A20-3CBB19AD752E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16573" y="1692806"/>
            <a:ext cx="4563057" cy="4787882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51820" y="1692806"/>
            <a:ext cx="4563057" cy="4787882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84970-B309-4381-B67A-D179DF473760}" type="datetimeFigureOut">
              <a:rPr lang="ca-ES" smtClean="0"/>
              <a:pPr/>
              <a:t>19/6/2023</a:t>
            </a:fld>
            <a:endParaRPr lang="ca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DF286-3682-4985-9A20-3CBB19AD752E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16575" y="1623951"/>
            <a:ext cx="4564851" cy="676786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2406" indent="0">
              <a:buNone/>
              <a:defRPr sz="2200" b="1"/>
            </a:lvl2pPr>
            <a:lvl3pPr marL="1004811" indent="0">
              <a:buNone/>
              <a:defRPr sz="2000" b="1"/>
            </a:lvl3pPr>
            <a:lvl4pPr marL="1507217" indent="0">
              <a:buNone/>
              <a:defRPr sz="1800" b="1"/>
            </a:lvl4pPr>
            <a:lvl5pPr marL="2009623" indent="0">
              <a:buNone/>
              <a:defRPr sz="1800" b="1"/>
            </a:lvl5pPr>
            <a:lvl6pPr marL="2512028" indent="0">
              <a:buNone/>
              <a:defRPr sz="1800" b="1"/>
            </a:lvl6pPr>
            <a:lvl7pPr marL="3014434" indent="0">
              <a:buNone/>
              <a:defRPr sz="1800" b="1"/>
            </a:lvl7pPr>
            <a:lvl8pPr marL="3516840" indent="0">
              <a:buNone/>
              <a:defRPr sz="1800" b="1"/>
            </a:lvl8pPr>
            <a:lvl9pPr marL="4019245" indent="0">
              <a:buNone/>
              <a:defRPr sz="18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16575" y="2300736"/>
            <a:ext cx="4564851" cy="4179951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248235" y="1623951"/>
            <a:ext cx="4566646" cy="676786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2406" indent="0">
              <a:buNone/>
              <a:defRPr sz="2200" b="1"/>
            </a:lvl2pPr>
            <a:lvl3pPr marL="1004811" indent="0">
              <a:buNone/>
              <a:defRPr sz="2000" b="1"/>
            </a:lvl3pPr>
            <a:lvl4pPr marL="1507217" indent="0">
              <a:buNone/>
              <a:defRPr sz="1800" b="1"/>
            </a:lvl4pPr>
            <a:lvl5pPr marL="2009623" indent="0">
              <a:buNone/>
              <a:defRPr sz="1800" b="1"/>
            </a:lvl5pPr>
            <a:lvl6pPr marL="2512028" indent="0">
              <a:buNone/>
              <a:defRPr sz="1800" b="1"/>
            </a:lvl6pPr>
            <a:lvl7pPr marL="3014434" indent="0">
              <a:buNone/>
              <a:defRPr sz="1800" b="1"/>
            </a:lvl7pPr>
            <a:lvl8pPr marL="3516840" indent="0">
              <a:buNone/>
              <a:defRPr sz="1800" b="1"/>
            </a:lvl8pPr>
            <a:lvl9pPr marL="4019245" indent="0">
              <a:buNone/>
              <a:defRPr sz="18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248235" y="2300736"/>
            <a:ext cx="4566646" cy="4179951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84970-B309-4381-B67A-D179DF473760}" type="datetimeFigureOut">
              <a:rPr lang="ca-ES" smtClean="0"/>
              <a:pPr/>
              <a:t>19/6/2023</a:t>
            </a:fld>
            <a:endParaRPr lang="ca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DF286-3682-4985-9A20-3CBB19AD752E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84970-B309-4381-B67A-D179DF473760}" type="datetimeFigureOut">
              <a:rPr lang="ca-ES" smtClean="0"/>
              <a:pPr/>
              <a:t>19/6/2023</a:t>
            </a:fld>
            <a:endParaRPr lang="ca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DF286-3682-4985-9A20-3CBB19AD752E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84970-B309-4381-B67A-D179DF473760}" type="datetimeFigureOut">
              <a:rPr lang="ca-ES" smtClean="0"/>
              <a:pPr/>
              <a:t>19/6/2023</a:t>
            </a:fld>
            <a:endParaRPr lang="ca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DF286-3682-4985-9A20-3CBB19AD752E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16576" y="288853"/>
            <a:ext cx="3398976" cy="1229299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039313" y="288858"/>
            <a:ext cx="5775566" cy="6191835"/>
          </a:xfrm>
        </p:spPr>
        <p:txBody>
          <a:bodyPr/>
          <a:lstStyle>
            <a:lvl1pPr>
              <a:defRPr sz="3500"/>
            </a:lvl1pPr>
            <a:lvl2pPr>
              <a:defRPr sz="31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16576" y="1518154"/>
            <a:ext cx="3398976" cy="4962537"/>
          </a:xfrm>
        </p:spPr>
        <p:txBody>
          <a:bodyPr/>
          <a:lstStyle>
            <a:lvl1pPr marL="0" indent="0">
              <a:buNone/>
              <a:defRPr sz="1500"/>
            </a:lvl1pPr>
            <a:lvl2pPr marL="502406" indent="0">
              <a:buNone/>
              <a:defRPr sz="1300"/>
            </a:lvl2pPr>
            <a:lvl3pPr marL="1004811" indent="0">
              <a:buNone/>
              <a:defRPr sz="1100"/>
            </a:lvl3pPr>
            <a:lvl4pPr marL="1507217" indent="0">
              <a:buNone/>
              <a:defRPr sz="1000"/>
            </a:lvl4pPr>
            <a:lvl5pPr marL="2009623" indent="0">
              <a:buNone/>
              <a:defRPr sz="1000"/>
            </a:lvl5pPr>
            <a:lvl6pPr marL="2512028" indent="0">
              <a:buNone/>
              <a:defRPr sz="1000"/>
            </a:lvl6pPr>
            <a:lvl7pPr marL="3014434" indent="0">
              <a:buNone/>
              <a:defRPr sz="1000"/>
            </a:lvl7pPr>
            <a:lvl8pPr marL="3516840" indent="0">
              <a:buNone/>
              <a:defRPr sz="1000"/>
            </a:lvl8pPr>
            <a:lvl9pPr marL="4019245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84970-B309-4381-B67A-D179DF473760}" type="datetimeFigureOut">
              <a:rPr lang="ca-ES" smtClean="0"/>
              <a:pPr/>
              <a:t>19/6/2023</a:t>
            </a:fld>
            <a:endParaRPr lang="ca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DF286-3682-4985-9A20-3CBB19AD752E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025037" y="5078416"/>
            <a:ext cx="6198870" cy="599536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025037" y="648237"/>
            <a:ext cx="6198870" cy="4352925"/>
          </a:xfrm>
        </p:spPr>
        <p:txBody>
          <a:bodyPr/>
          <a:lstStyle>
            <a:lvl1pPr marL="0" indent="0">
              <a:buNone/>
              <a:defRPr sz="3500"/>
            </a:lvl1pPr>
            <a:lvl2pPr marL="502406" indent="0">
              <a:buNone/>
              <a:defRPr sz="3100"/>
            </a:lvl2pPr>
            <a:lvl3pPr marL="1004811" indent="0">
              <a:buNone/>
              <a:defRPr sz="2600"/>
            </a:lvl3pPr>
            <a:lvl4pPr marL="1507217" indent="0">
              <a:buNone/>
              <a:defRPr sz="2200"/>
            </a:lvl4pPr>
            <a:lvl5pPr marL="2009623" indent="0">
              <a:buNone/>
              <a:defRPr sz="2200"/>
            </a:lvl5pPr>
            <a:lvl6pPr marL="2512028" indent="0">
              <a:buNone/>
              <a:defRPr sz="2200"/>
            </a:lvl6pPr>
            <a:lvl7pPr marL="3014434" indent="0">
              <a:buNone/>
              <a:defRPr sz="2200"/>
            </a:lvl7pPr>
            <a:lvl8pPr marL="3516840" indent="0">
              <a:buNone/>
              <a:defRPr sz="2200"/>
            </a:lvl8pPr>
            <a:lvl9pPr marL="4019245" indent="0">
              <a:buNone/>
              <a:defRPr sz="2200"/>
            </a:lvl9pPr>
          </a:lstStyle>
          <a:p>
            <a:endParaRPr lang="ca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025037" y="5677949"/>
            <a:ext cx="6198870" cy="851441"/>
          </a:xfrm>
        </p:spPr>
        <p:txBody>
          <a:bodyPr/>
          <a:lstStyle>
            <a:lvl1pPr marL="0" indent="0">
              <a:buNone/>
              <a:defRPr sz="1500"/>
            </a:lvl1pPr>
            <a:lvl2pPr marL="502406" indent="0">
              <a:buNone/>
              <a:defRPr sz="1300"/>
            </a:lvl2pPr>
            <a:lvl3pPr marL="1004811" indent="0">
              <a:buNone/>
              <a:defRPr sz="1100"/>
            </a:lvl3pPr>
            <a:lvl4pPr marL="1507217" indent="0">
              <a:buNone/>
              <a:defRPr sz="1000"/>
            </a:lvl4pPr>
            <a:lvl5pPr marL="2009623" indent="0">
              <a:buNone/>
              <a:defRPr sz="1000"/>
            </a:lvl5pPr>
            <a:lvl6pPr marL="2512028" indent="0">
              <a:buNone/>
              <a:defRPr sz="1000"/>
            </a:lvl6pPr>
            <a:lvl7pPr marL="3014434" indent="0">
              <a:buNone/>
              <a:defRPr sz="1000"/>
            </a:lvl7pPr>
            <a:lvl8pPr marL="3516840" indent="0">
              <a:buNone/>
              <a:defRPr sz="1000"/>
            </a:lvl8pPr>
            <a:lvl9pPr marL="4019245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84970-B309-4381-B67A-D179DF473760}" type="datetimeFigureOut">
              <a:rPr lang="ca-ES" smtClean="0"/>
              <a:pPr/>
              <a:t>19/6/2023</a:t>
            </a:fld>
            <a:endParaRPr lang="ca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DF286-3682-4985-9A20-3CBB19AD752E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516573" y="290532"/>
            <a:ext cx="9298305" cy="1209146"/>
          </a:xfrm>
          <a:prstGeom prst="rect">
            <a:avLst/>
          </a:prstGeom>
        </p:spPr>
        <p:txBody>
          <a:bodyPr vert="horz" lIns="100482" tIns="50241" rIns="100482" bIns="50241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16573" y="1692806"/>
            <a:ext cx="9298305" cy="4787882"/>
          </a:xfrm>
          <a:prstGeom prst="rect">
            <a:avLst/>
          </a:prstGeom>
        </p:spPr>
        <p:txBody>
          <a:bodyPr vert="horz" lIns="100482" tIns="50241" rIns="100482" bIns="50241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516572" y="6724199"/>
            <a:ext cx="2410672" cy="386255"/>
          </a:xfrm>
          <a:prstGeom prst="rect">
            <a:avLst/>
          </a:prstGeom>
        </p:spPr>
        <p:txBody>
          <a:bodyPr vert="horz" lIns="100482" tIns="50241" rIns="100482" bIns="5024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C84970-B309-4381-B67A-D179DF473760}" type="datetimeFigureOut">
              <a:rPr lang="ca-ES" smtClean="0"/>
              <a:pPr/>
              <a:t>19/6/2023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529912" y="6724199"/>
            <a:ext cx="3271626" cy="386255"/>
          </a:xfrm>
          <a:prstGeom prst="rect">
            <a:avLst/>
          </a:prstGeom>
        </p:spPr>
        <p:txBody>
          <a:bodyPr vert="horz" lIns="100482" tIns="50241" rIns="100482" bIns="5024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404206" y="6724199"/>
            <a:ext cx="2410672" cy="386255"/>
          </a:xfrm>
          <a:prstGeom prst="rect">
            <a:avLst/>
          </a:prstGeom>
        </p:spPr>
        <p:txBody>
          <a:bodyPr vert="horz" lIns="100482" tIns="50241" rIns="100482" bIns="5024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DDF286-3682-4985-9A20-3CBB19AD752E}" type="slidenum">
              <a:rPr lang="ca-ES" smtClean="0"/>
              <a:pPr/>
              <a:t>‹Nº›</a:t>
            </a:fld>
            <a:endParaRPr lang="ca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04811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6804" indent="-376804" algn="l" defTabSz="1004811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16409" indent="-314003" algn="l" defTabSz="1004811" rtl="0" eaLnBrk="1" latinLnBrk="0" hangingPunct="1">
        <a:spcBef>
          <a:spcPct val="20000"/>
        </a:spcBef>
        <a:buFont typeface="Arial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56014" indent="-251203" algn="l" defTabSz="1004811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58420" indent="-251203" algn="l" defTabSz="1004811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60825" indent="-251203" algn="l" defTabSz="1004811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63231" indent="-251203" algn="l" defTabSz="1004811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65637" indent="-251203" algn="l" defTabSz="1004811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68042" indent="-251203" algn="l" defTabSz="1004811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70448" indent="-251203" algn="l" defTabSz="1004811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a-ES"/>
      </a:defPPr>
      <a:lvl1pPr marL="0" algn="l" defTabSz="100481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406" algn="l" defTabSz="100481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11" algn="l" defTabSz="100481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07217" algn="l" defTabSz="100481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09623" algn="l" defTabSz="100481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2028" algn="l" defTabSz="100481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14434" algn="l" defTabSz="100481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16840" algn="l" defTabSz="100481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19245" algn="l" defTabSz="100481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menjadorescolaestel@gmail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4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7548488"/>
              </p:ext>
            </p:extLst>
          </p:nvPr>
        </p:nvGraphicFramePr>
        <p:xfrm>
          <a:off x="150360" y="248629"/>
          <a:ext cx="8801578" cy="5796805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17652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845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490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889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137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98163"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300" b="0" dirty="0">
                          <a:ln>
                            <a:solidFill>
                              <a:schemeClr val="accent2"/>
                            </a:solidFill>
                          </a:ln>
                          <a:solidFill>
                            <a:schemeClr val="tx1"/>
                          </a:solidFill>
                          <a:latin typeface="Caveat Brush" pitchFamily="2" charset="0"/>
                          <a:ea typeface="MS Gothic"/>
                          <a:cs typeface="Times New Roman"/>
                        </a:rPr>
                        <a:t>DILLUNS</a:t>
                      </a:r>
                    </a:p>
                  </a:txBody>
                  <a:tcPr marL="48439" marR="4843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300" b="0" dirty="0">
                          <a:ln>
                            <a:solidFill>
                              <a:schemeClr val="accent2"/>
                            </a:solidFill>
                          </a:ln>
                          <a:solidFill>
                            <a:schemeClr val="tx1"/>
                          </a:solidFill>
                          <a:latin typeface="Caveat Brush" pitchFamily="2" charset="0"/>
                          <a:ea typeface="MS Gothic"/>
                          <a:cs typeface="Times New Roman"/>
                        </a:rPr>
                        <a:t>DIMARTS</a:t>
                      </a:r>
                    </a:p>
                  </a:txBody>
                  <a:tcPr marL="48439" marR="4843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300" b="0" dirty="0">
                          <a:ln>
                            <a:solidFill>
                              <a:schemeClr val="accent2"/>
                            </a:solidFill>
                          </a:ln>
                          <a:solidFill>
                            <a:schemeClr val="tx1"/>
                          </a:solidFill>
                          <a:latin typeface="Caveat Brush" pitchFamily="2" charset="0"/>
                          <a:ea typeface="MS Gothic"/>
                          <a:cs typeface="Times New Roman"/>
                        </a:rPr>
                        <a:t>DIMECRES</a:t>
                      </a:r>
                    </a:p>
                  </a:txBody>
                  <a:tcPr marL="48439" marR="4843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300" b="0" dirty="0">
                          <a:ln>
                            <a:solidFill>
                              <a:schemeClr val="accent2"/>
                            </a:solidFill>
                          </a:ln>
                          <a:solidFill>
                            <a:schemeClr val="tx1"/>
                          </a:solidFill>
                          <a:latin typeface="Caveat Brush" pitchFamily="2" charset="0"/>
                          <a:ea typeface="MS Gothic"/>
                          <a:cs typeface="Times New Roman"/>
                        </a:rPr>
                        <a:t>DIJOUS</a:t>
                      </a:r>
                    </a:p>
                  </a:txBody>
                  <a:tcPr marL="48439" marR="4843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300" b="0" dirty="0">
                          <a:ln>
                            <a:solidFill>
                              <a:schemeClr val="accent2"/>
                            </a:solidFill>
                          </a:ln>
                          <a:solidFill>
                            <a:schemeClr val="tx1"/>
                          </a:solidFill>
                          <a:latin typeface="Caveat Brush" pitchFamily="2" charset="0"/>
                          <a:ea typeface="MS Gothic"/>
                          <a:cs typeface="Times New Roman"/>
                        </a:rPr>
                        <a:t>DIVENDRES</a:t>
                      </a:r>
                    </a:p>
                  </a:txBody>
                  <a:tcPr marL="48439" marR="4843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12013">
                <a:tc>
                  <a:txBody>
                    <a:bodyPr/>
                    <a:lstStyle/>
                    <a:p>
                      <a:pPr marL="0" marR="0" lvl="0" indent="0" algn="l" defTabSz="10048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800" b="1" kern="1200" baseline="0" noProof="0" dirty="0">
                          <a:solidFill>
                            <a:schemeClr val="accent2"/>
                          </a:solidFill>
                          <a:latin typeface="+mn-lt"/>
                          <a:ea typeface="MS Gothic"/>
                          <a:cs typeface="Times New Roman"/>
                        </a:rPr>
                        <a:t>26                </a:t>
                      </a:r>
                      <a:r>
                        <a:rPr kumimoji="0" lang="ca-E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MS Gothic"/>
                          <a:cs typeface="Times New Roman"/>
                        </a:rPr>
                        <a:t>K:584  H: 56 P:25  L: 22</a:t>
                      </a:r>
                      <a:endParaRPr lang="ca-ES" sz="700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0" marR="0" lvl="0" indent="0" algn="ctr" defTabSz="10048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a-ES" sz="800" b="0" kern="1200" baseline="0" noProof="0" dirty="0">
                        <a:solidFill>
                          <a:schemeClr val="tx1"/>
                        </a:solidFill>
                        <a:latin typeface="+mn-lt"/>
                        <a:ea typeface="MS Gothic"/>
                        <a:cs typeface="Times New Roman"/>
                      </a:endParaRPr>
                    </a:p>
                    <a:p>
                      <a:pPr algn="ctr"/>
                      <a:r>
                        <a:rPr lang="ca-ES" sz="800" b="1" kern="1200" baseline="0" noProof="0" dirty="0">
                          <a:solidFill>
                            <a:schemeClr val="tx1"/>
                          </a:solidFill>
                          <a:latin typeface="+mn-lt"/>
                          <a:ea typeface="MS Gothic"/>
                          <a:cs typeface="Times New Roman"/>
                        </a:rPr>
                        <a:t>Macarrons amb tomàquet i formatge rallat</a:t>
                      </a:r>
                    </a:p>
                    <a:p>
                      <a:pPr algn="ctr"/>
                      <a:r>
                        <a:rPr lang="ca-ES" sz="800" b="1" kern="1200" baseline="0" noProof="0" dirty="0">
                          <a:solidFill>
                            <a:schemeClr val="tx1"/>
                          </a:solidFill>
                          <a:latin typeface="+mn-lt"/>
                          <a:ea typeface="MS Gothic"/>
                          <a:cs typeface="Times New Roman"/>
                        </a:rPr>
                        <a:t>Truita de carbassó</a:t>
                      </a:r>
                    </a:p>
                    <a:p>
                      <a:pPr algn="ctr"/>
                      <a:r>
                        <a:rPr lang="ca-ES" sz="800" b="1" kern="1200" baseline="0" noProof="0" dirty="0">
                          <a:solidFill>
                            <a:srgbClr val="00B050"/>
                          </a:solidFill>
                          <a:latin typeface="+mn-lt"/>
                          <a:ea typeface="MS Gothic"/>
                          <a:cs typeface="Times New Roman"/>
                        </a:rPr>
                        <a:t>Fruita de temporada </a:t>
                      </a:r>
                      <a:r>
                        <a:rPr lang="ca-ES" sz="800" b="1" kern="1200" baseline="0" noProof="0" dirty="0">
                          <a:solidFill>
                            <a:schemeClr val="tx1"/>
                          </a:solidFill>
                          <a:latin typeface="+mn-lt"/>
                          <a:ea typeface="MS Gothic"/>
                          <a:cs typeface="Times New Roman"/>
                        </a:rPr>
                        <a:t> </a:t>
                      </a:r>
                      <a:r>
                        <a:rPr lang="ca-ES" sz="600" b="1" kern="1200" baseline="0" noProof="0" dirty="0">
                          <a:solidFill>
                            <a:schemeClr val="tx1"/>
                          </a:solidFill>
                          <a:latin typeface="+mn-lt"/>
                          <a:ea typeface="MS Gothic"/>
                          <a:cs typeface="Times New Roman"/>
                        </a:rPr>
                        <a:t>(1,3,7)</a:t>
                      </a:r>
                      <a:endParaRPr lang="ca-ES" sz="600" b="0" kern="1200" baseline="0" noProof="0" dirty="0">
                        <a:solidFill>
                          <a:schemeClr val="tx1"/>
                        </a:solidFill>
                        <a:latin typeface="+mn-lt"/>
                        <a:ea typeface="MS Gothic"/>
                        <a:cs typeface="Times New Roman"/>
                      </a:endParaRPr>
                    </a:p>
                    <a:p>
                      <a:pPr algn="ctr"/>
                      <a:endParaRPr lang="ca-ES" sz="400" b="0" kern="1200" baseline="0" noProof="0" dirty="0">
                        <a:solidFill>
                          <a:schemeClr val="tx1"/>
                        </a:solidFill>
                        <a:latin typeface="+mn-lt"/>
                        <a:ea typeface="MS Gothic"/>
                        <a:cs typeface="Times New Roman"/>
                      </a:endParaRPr>
                    </a:p>
                    <a:p>
                      <a:pPr marL="0" marR="0" lvl="0" indent="0" algn="ctr" defTabSz="10048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600" b="1" kern="1200" baseline="0" noProof="0" dirty="0">
                          <a:solidFill>
                            <a:schemeClr val="tx1"/>
                          </a:solidFill>
                          <a:latin typeface="+mn-lt"/>
                          <a:ea typeface="MS Gothic"/>
                          <a:cs typeface="Times New Roman"/>
                        </a:rPr>
                        <a:t>Proposta sopar: </a:t>
                      </a:r>
                      <a:r>
                        <a:rPr lang="ca-ES" sz="600" b="0" kern="1200" baseline="0" noProof="0" dirty="0">
                          <a:solidFill>
                            <a:schemeClr val="tx1"/>
                          </a:solidFill>
                          <a:latin typeface="+mn-lt"/>
                          <a:ea typeface="MS Gothic"/>
                          <a:cs typeface="Times New Roman"/>
                        </a:rPr>
                        <a:t>Verdures en tempura + Conill al forn amb patata caliu</a:t>
                      </a:r>
                    </a:p>
                  </a:txBody>
                  <a:tcPr marL="48439" marR="4843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48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800" b="1" kern="1200" baseline="0" noProof="0" dirty="0">
                          <a:solidFill>
                            <a:schemeClr val="accent2"/>
                          </a:solidFill>
                          <a:latin typeface="+mn-lt"/>
                          <a:ea typeface="MS Gothic"/>
                          <a:cs typeface="Times New Roman"/>
                        </a:rPr>
                        <a:t>27</a:t>
                      </a:r>
                      <a:r>
                        <a:rPr lang="ca-ES" sz="700" b="1" kern="1200" baseline="0" noProof="0" dirty="0">
                          <a:solidFill>
                            <a:schemeClr val="accent2"/>
                          </a:solidFill>
                          <a:latin typeface="+mn-lt"/>
                          <a:ea typeface="MS Gothic"/>
                          <a:cs typeface="Times New Roman"/>
                        </a:rPr>
                        <a:t>                 </a:t>
                      </a:r>
                      <a:r>
                        <a:rPr kumimoji="0" lang="ca-E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MS Gothic"/>
                          <a:cs typeface="Times New Roman"/>
                        </a:rPr>
                        <a:t>K:574  H: 58  P:23  L: 25</a:t>
                      </a:r>
                      <a:endParaRPr lang="ca-ES" sz="700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0" marR="0" lvl="0" indent="0" algn="ctr" defTabSz="10048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a-ES" sz="600" b="0" kern="1200" baseline="0" noProof="0" dirty="0">
                        <a:solidFill>
                          <a:schemeClr val="tx1"/>
                        </a:solidFill>
                        <a:latin typeface="+mn-lt"/>
                        <a:ea typeface="MS Gothic"/>
                        <a:cs typeface="Times New Roman"/>
                      </a:endParaRPr>
                    </a:p>
                    <a:p>
                      <a:pPr marL="0" marR="0" lvl="0" indent="0" algn="ctr" defTabSz="10048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800" b="1" kern="1200" baseline="0" noProof="0" dirty="0">
                          <a:solidFill>
                            <a:schemeClr val="tx1"/>
                          </a:solidFill>
                          <a:latin typeface="+mn-lt"/>
                          <a:ea typeface="MS Gothic"/>
                          <a:cs typeface="Times New Roman"/>
                        </a:rPr>
                        <a:t>Mongeta tendra amb patata</a:t>
                      </a:r>
                    </a:p>
                    <a:p>
                      <a:pPr algn="ctr"/>
                      <a:r>
                        <a:rPr lang="ca-ES" sz="800" b="1" kern="1200" baseline="0" noProof="0" dirty="0">
                          <a:solidFill>
                            <a:schemeClr val="tx1"/>
                          </a:solidFill>
                          <a:latin typeface="+mn-lt"/>
                          <a:ea typeface="MS Gothic"/>
                          <a:cs typeface="Times New Roman"/>
                        </a:rPr>
                        <a:t>Llenties amb arròs</a:t>
                      </a:r>
                    </a:p>
                    <a:p>
                      <a:pPr algn="ctr"/>
                      <a:r>
                        <a:rPr lang="ca-ES" sz="800" b="1" kern="1200" baseline="0" noProof="0" dirty="0">
                          <a:solidFill>
                            <a:srgbClr val="00B050"/>
                          </a:solidFill>
                          <a:latin typeface="+mn-lt"/>
                          <a:ea typeface="MS Gothic"/>
                          <a:cs typeface="Times New Roman"/>
                        </a:rPr>
                        <a:t>Fruita de temporada </a:t>
                      </a:r>
                      <a:r>
                        <a:rPr lang="ca-ES" sz="800" b="1" kern="1200" baseline="0" noProof="0" dirty="0">
                          <a:solidFill>
                            <a:schemeClr val="tx1"/>
                          </a:solidFill>
                          <a:latin typeface="+mn-lt"/>
                          <a:ea typeface="MS Gothic"/>
                          <a:cs typeface="Times New Roman"/>
                        </a:rPr>
                        <a:t> </a:t>
                      </a:r>
                      <a:endParaRPr lang="ca-ES" sz="600" b="0" kern="1200" baseline="0" noProof="0" dirty="0">
                        <a:solidFill>
                          <a:schemeClr val="tx1"/>
                        </a:solidFill>
                        <a:latin typeface="+mn-lt"/>
                        <a:ea typeface="MS Gothic"/>
                        <a:cs typeface="Times New Roman"/>
                      </a:endParaRPr>
                    </a:p>
                    <a:p>
                      <a:pPr marL="0" marR="0" lvl="0" indent="0" algn="ctr" defTabSz="10048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a-ES" sz="600" b="0" kern="1200" baseline="0" noProof="0" dirty="0">
                        <a:solidFill>
                          <a:schemeClr val="tx1"/>
                        </a:solidFill>
                        <a:latin typeface="+mn-lt"/>
                        <a:ea typeface="MS Gothic"/>
                        <a:cs typeface="Times New Roman"/>
                      </a:endParaRPr>
                    </a:p>
                    <a:p>
                      <a:pPr marL="0" marR="0" lvl="0" indent="0" algn="ctr" defTabSz="10048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a-ES" sz="600" b="0" kern="1200" baseline="0" noProof="0" dirty="0">
                        <a:solidFill>
                          <a:schemeClr val="tx1"/>
                        </a:solidFill>
                        <a:latin typeface="+mn-lt"/>
                        <a:ea typeface="MS Gothic"/>
                        <a:cs typeface="Times New Roman"/>
                      </a:endParaRPr>
                    </a:p>
                    <a:p>
                      <a:pPr marL="0" marR="0" lvl="0" indent="0" algn="ctr" defTabSz="10048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600" b="1" kern="1200" baseline="0" noProof="0" dirty="0">
                          <a:solidFill>
                            <a:schemeClr val="tx1"/>
                          </a:solidFill>
                          <a:latin typeface="+mn-lt"/>
                          <a:ea typeface="MS Gothic"/>
                          <a:cs typeface="Times New Roman"/>
                        </a:rPr>
                        <a:t>Proposta sopar: </a:t>
                      </a:r>
                      <a:r>
                        <a:rPr lang="ca-ES" sz="600" b="0" kern="1200" baseline="0" noProof="0" dirty="0">
                          <a:solidFill>
                            <a:schemeClr val="tx1"/>
                          </a:solidFill>
                          <a:latin typeface="+mn-lt"/>
                          <a:ea typeface="MS Gothic"/>
                          <a:cs typeface="Times New Roman"/>
                        </a:rPr>
                        <a:t>Amanida d’arròs amb tonyina</a:t>
                      </a:r>
                    </a:p>
                    <a:p>
                      <a:pPr marL="0" marR="0" lvl="0" indent="0" algn="l" defTabSz="10048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a-ES" sz="600" b="0" kern="1200" baseline="0" noProof="0" dirty="0">
                        <a:solidFill>
                          <a:schemeClr val="tx1"/>
                        </a:solidFill>
                        <a:latin typeface="+mn-lt"/>
                        <a:ea typeface="MS Gothic"/>
                        <a:cs typeface="Times New Roman"/>
                      </a:endParaRPr>
                    </a:p>
                  </a:txBody>
                  <a:tcPr marL="48439" marR="4843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48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800" b="1" kern="1200" baseline="0" noProof="0" dirty="0">
                          <a:solidFill>
                            <a:schemeClr val="accent2"/>
                          </a:solidFill>
                          <a:latin typeface="+mn-lt"/>
                          <a:ea typeface="MS Gothic"/>
                          <a:cs typeface="Times New Roman"/>
                        </a:rPr>
                        <a:t>28</a:t>
                      </a:r>
                      <a:r>
                        <a:rPr lang="ca-ES" sz="700" b="1" kern="1200" baseline="0" noProof="0" dirty="0">
                          <a:solidFill>
                            <a:schemeClr val="accent2"/>
                          </a:solidFill>
                          <a:latin typeface="+mn-lt"/>
                          <a:ea typeface="MS Gothic"/>
                          <a:cs typeface="Times New Roman"/>
                        </a:rPr>
                        <a:t>                </a:t>
                      </a:r>
                      <a:r>
                        <a:rPr kumimoji="0" lang="ca-E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MS Gothic"/>
                          <a:cs typeface="Times New Roman"/>
                        </a:rPr>
                        <a:t>K:523  H: 59  P:22  L: 24</a:t>
                      </a:r>
                      <a:endParaRPr lang="ca-ES" sz="700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0" marR="0" lvl="0" indent="0" algn="ctr" defTabSz="10048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a-ES" sz="600" b="0" kern="1200" baseline="0" noProof="0" dirty="0">
                        <a:solidFill>
                          <a:schemeClr val="tx1"/>
                        </a:solidFill>
                        <a:latin typeface="+mn-lt"/>
                        <a:ea typeface="MS Gothic"/>
                        <a:cs typeface="Times New Roman"/>
                      </a:endParaRPr>
                    </a:p>
                    <a:p>
                      <a:pPr algn="ctr"/>
                      <a:r>
                        <a:rPr lang="ca-ES" sz="800" b="1" kern="1200" baseline="0" noProof="0" dirty="0">
                          <a:solidFill>
                            <a:schemeClr val="tx1"/>
                          </a:solidFill>
                          <a:latin typeface="+mn-lt"/>
                          <a:ea typeface="MS Gothic"/>
                          <a:cs typeface="Times New Roman"/>
                        </a:rPr>
                        <a:t>Vichyssoisse amb crostons </a:t>
                      </a:r>
                    </a:p>
                    <a:p>
                      <a:pPr algn="ctr"/>
                      <a:r>
                        <a:rPr lang="ca-ES" sz="800" b="1" kern="1200" baseline="0" noProof="0" dirty="0">
                          <a:solidFill>
                            <a:schemeClr val="tx1"/>
                          </a:solidFill>
                          <a:latin typeface="+mn-lt"/>
                          <a:ea typeface="MS Gothic"/>
                          <a:cs typeface="Times New Roman"/>
                        </a:rPr>
                        <a:t>Rodó de vedella amb salseta</a:t>
                      </a:r>
                    </a:p>
                    <a:p>
                      <a:pPr algn="ctr"/>
                      <a:r>
                        <a:rPr lang="ca-ES" sz="800" b="1" kern="1200" baseline="0" noProof="0" dirty="0">
                          <a:solidFill>
                            <a:schemeClr val="tx1"/>
                          </a:solidFill>
                          <a:latin typeface="+mn-lt"/>
                          <a:ea typeface="MS Gothic"/>
                          <a:cs typeface="Times New Roman"/>
                        </a:rPr>
                        <a:t>Iogurt </a:t>
                      </a:r>
                      <a:r>
                        <a:rPr lang="ca-ES" sz="600" b="1" kern="1200" baseline="0" noProof="0" dirty="0">
                          <a:solidFill>
                            <a:schemeClr val="tx1"/>
                          </a:solidFill>
                          <a:latin typeface="+mn-lt"/>
                          <a:ea typeface="MS Gothic"/>
                          <a:cs typeface="Times New Roman"/>
                        </a:rPr>
                        <a:t>(1,7,15)</a:t>
                      </a:r>
                      <a:endParaRPr lang="ca-ES" sz="600" b="0" kern="1200" baseline="0" noProof="0" dirty="0">
                        <a:solidFill>
                          <a:schemeClr val="tx1"/>
                        </a:solidFill>
                        <a:latin typeface="+mn-lt"/>
                        <a:ea typeface="MS Gothic"/>
                        <a:cs typeface="Times New Roman"/>
                      </a:endParaRPr>
                    </a:p>
                    <a:p>
                      <a:pPr marL="0" marR="0" lvl="0" indent="0" algn="ctr" defTabSz="10048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a-ES" sz="600" b="0" kern="1200" baseline="0" noProof="0" dirty="0">
                        <a:solidFill>
                          <a:schemeClr val="tx1"/>
                        </a:solidFill>
                        <a:latin typeface="+mn-lt"/>
                        <a:ea typeface="MS Gothic"/>
                        <a:cs typeface="Times New Roman"/>
                      </a:endParaRPr>
                    </a:p>
                    <a:p>
                      <a:pPr marL="0" marR="0" lvl="0" indent="0" algn="ctr" defTabSz="10048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a-ES" sz="600" b="0" kern="1200" baseline="0" noProof="0" dirty="0">
                        <a:solidFill>
                          <a:schemeClr val="tx1"/>
                        </a:solidFill>
                        <a:latin typeface="+mn-lt"/>
                        <a:ea typeface="MS Gothic"/>
                        <a:cs typeface="Times New Roman"/>
                      </a:endParaRPr>
                    </a:p>
                    <a:p>
                      <a:pPr marL="0" marR="0" lvl="0" indent="0" algn="ctr" defTabSz="10048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600" b="1" kern="1200" baseline="0" noProof="0" dirty="0">
                          <a:solidFill>
                            <a:schemeClr val="tx1"/>
                          </a:solidFill>
                          <a:latin typeface="+mn-lt"/>
                          <a:ea typeface="MS Gothic"/>
                          <a:cs typeface="Times New Roman"/>
                        </a:rPr>
                        <a:t>Proposta sopar: </a:t>
                      </a:r>
                      <a:r>
                        <a:rPr lang="ca-ES" sz="600" b="0" kern="1200" baseline="0" noProof="0" dirty="0">
                          <a:solidFill>
                            <a:schemeClr val="tx1"/>
                          </a:solidFill>
                          <a:latin typeface="+mn-lt"/>
                          <a:ea typeface="MS Gothic"/>
                          <a:cs typeface="Times New Roman"/>
                        </a:rPr>
                        <a:t>Pasta </a:t>
                      </a:r>
                      <a:r>
                        <a:rPr lang="ca-ES" sz="600" b="0" kern="1200" baseline="0" noProof="0" dirty="0" err="1">
                          <a:solidFill>
                            <a:schemeClr val="tx1"/>
                          </a:solidFill>
                          <a:latin typeface="+mn-lt"/>
                          <a:ea typeface="MS Gothic"/>
                          <a:cs typeface="Times New Roman"/>
                        </a:rPr>
                        <a:t>calabrese</a:t>
                      </a:r>
                      <a:r>
                        <a:rPr lang="ca-ES" sz="600" b="0" kern="1200" baseline="0" noProof="0" dirty="0">
                          <a:solidFill>
                            <a:schemeClr val="tx1"/>
                          </a:solidFill>
                          <a:latin typeface="+mn-lt"/>
                          <a:ea typeface="MS Gothic"/>
                          <a:cs typeface="Times New Roman"/>
                        </a:rPr>
                        <a:t>`+ Truita paisana</a:t>
                      </a:r>
                    </a:p>
                    <a:p>
                      <a:pPr marL="0" marR="0" lvl="0" indent="0" algn="l" defTabSz="10048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a-ES" sz="600" b="0" kern="1200" baseline="0" noProof="0" dirty="0">
                        <a:solidFill>
                          <a:schemeClr val="tx1"/>
                        </a:solidFill>
                        <a:latin typeface="+mn-lt"/>
                        <a:ea typeface="MS Gothic"/>
                        <a:cs typeface="Times New Roman"/>
                      </a:endParaRPr>
                    </a:p>
                  </a:txBody>
                  <a:tcPr marL="48439" marR="4843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48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800" b="1" kern="1200" baseline="0" noProof="0" dirty="0">
                          <a:solidFill>
                            <a:schemeClr val="accent2"/>
                          </a:solidFill>
                          <a:latin typeface="+mn-lt"/>
                          <a:ea typeface="MS Gothic"/>
                          <a:cs typeface="Times New Roman"/>
                        </a:rPr>
                        <a:t>29</a:t>
                      </a:r>
                      <a:r>
                        <a:rPr lang="ca-ES" sz="700" b="1" kern="1200" baseline="0" noProof="0" dirty="0">
                          <a:solidFill>
                            <a:schemeClr val="accent2"/>
                          </a:solidFill>
                          <a:latin typeface="+mn-lt"/>
                          <a:ea typeface="MS Gothic"/>
                          <a:cs typeface="Times New Roman"/>
                        </a:rPr>
                        <a:t>                 </a:t>
                      </a:r>
                      <a:r>
                        <a:rPr kumimoji="0" lang="ca-E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MS Gothic"/>
                          <a:cs typeface="Times New Roman"/>
                        </a:rPr>
                        <a:t>K:613  H: 55  P:27  L: 26</a:t>
                      </a:r>
                      <a:endParaRPr lang="ca-ES" sz="700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0" marR="0" lvl="0" indent="0" algn="ctr" defTabSz="10048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a-ES" sz="600" b="0" kern="1200" baseline="0" noProof="0" dirty="0">
                        <a:solidFill>
                          <a:schemeClr val="tx1"/>
                        </a:solidFill>
                        <a:latin typeface="+mn-lt"/>
                        <a:ea typeface="MS Gothic"/>
                        <a:cs typeface="Times New Roman"/>
                      </a:endParaRPr>
                    </a:p>
                    <a:p>
                      <a:pPr algn="ctr"/>
                      <a:r>
                        <a:rPr lang="ca-ES" sz="800" b="1" kern="1200" baseline="0" noProof="0" dirty="0">
                          <a:solidFill>
                            <a:schemeClr val="tx1"/>
                          </a:solidFill>
                          <a:latin typeface="+mn-lt"/>
                          <a:ea typeface="MS Gothic"/>
                          <a:cs typeface="Times New Roman"/>
                        </a:rPr>
                        <a:t>Wok d’arròs integral amb verdures i salsa de soja</a:t>
                      </a:r>
                    </a:p>
                    <a:p>
                      <a:pPr algn="ctr"/>
                      <a:r>
                        <a:rPr lang="ca-ES" sz="800" b="1" kern="1200" baseline="0" noProof="0" dirty="0" err="1">
                          <a:solidFill>
                            <a:schemeClr val="tx1"/>
                          </a:solidFill>
                          <a:latin typeface="+mn-lt"/>
                          <a:ea typeface="MS Gothic"/>
                          <a:cs typeface="Times New Roman"/>
                        </a:rPr>
                        <a:t>Contracuixa</a:t>
                      </a:r>
                      <a:r>
                        <a:rPr lang="ca-ES" sz="800" b="1" kern="1200" baseline="0" noProof="0" dirty="0">
                          <a:solidFill>
                            <a:schemeClr val="tx1"/>
                          </a:solidFill>
                          <a:latin typeface="+mn-lt"/>
                          <a:ea typeface="MS Gothic"/>
                          <a:cs typeface="Times New Roman"/>
                        </a:rPr>
                        <a:t> de pollastre al forn </a:t>
                      </a:r>
                    </a:p>
                    <a:p>
                      <a:pPr algn="ctr"/>
                      <a:r>
                        <a:rPr lang="ca-ES" sz="800" b="1" kern="1200" baseline="0" noProof="0" dirty="0">
                          <a:solidFill>
                            <a:srgbClr val="00B050"/>
                          </a:solidFill>
                          <a:latin typeface="+mn-lt"/>
                          <a:ea typeface="MS Gothic"/>
                          <a:cs typeface="Times New Roman"/>
                        </a:rPr>
                        <a:t>Fruita de temporada </a:t>
                      </a:r>
                      <a:r>
                        <a:rPr lang="ca-ES" sz="800" b="1" kern="1200" baseline="0" noProof="0" dirty="0">
                          <a:solidFill>
                            <a:schemeClr val="tx1"/>
                          </a:solidFill>
                          <a:latin typeface="+mn-lt"/>
                          <a:ea typeface="MS Gothic"/>
                          <a:cs typeface="Times New Roman"/>
                        </a:rPr>
                        <a:t> </a:t>
                      </a:r>
                      <a:r>
                        <a:rPr lang="ca-ES" sz="600" b="1" kern="1200" baseline="0" noProof="0" dirty="0">
                          <a:solidFill>
                            <a:schemeClr val="tx1"/>
                          </a:solidFill>
                          <a:latin typeface="+mn-lt"/>
                          <a:ea typeface="MS Gothic"/>
                          <a:cs typeface="Times New Roman"/>
                        </a:rPr>
                        <a:t>(6,15)</a:t>
                      </a:r>
                      <a:endParaRPr lang="ca-ES" sz="600" b="0" kern="1200" baseline="0" noProof="0" dirty="0">
                        <a:solidFill>
                          <a:schemeClr val="tx1"/>
                        </a:solidFill>
                        <a:latin typeface="+mn-lt"/>
                        <a:ea typeface="MS Gothic"/>
                        <a:cs typeface="Times New Roman"/>
                      </a:endParaRPr>
                    </a:p>
                    <a:p>
                      <a:pPr marL="0" marR="0" lvl="0" indent="0" algn="ctr" defTabSz="10048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a-ES" sz="600" b="0" kern="1200" baseline="0" noProof="0" dirty="0">
                        <a:solidFill>
                          <a:schemeClr val="tx1"/>
                        </a:solidFill>
                        <a:latin typeface="+mn-lt"/>
                        <a:ea typeface="MS Gothic"/>
                        <a:cs typeface="Times New Roman"/>
                      </a:endParaRPr>
                    </a:p>
                    <a:p>
                      <a:pPr marL="0" marR="0" lvl="0" indent="0" algn="ctr" defTabSz="10048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600" b="1" kern="1200" baseline="0" noProof="0" dirty="0">
                          <a:solidFill>
                            <a:schemeClr val="tx1"/>
                          </a:solidFill>
                          <a:latin typeface="+mn-lt"/>
                          <a:ea typeface="MS Gothic"/>
                          <a:cs typeface="Times New Roman"/>
                        </a:rPr>
                        <a:t>Proposta sopar: </a:t>
                      </a:r>
                      <a:r>
                        <a:rPr lang="ca-ES" sz="600" b="0" kern="1200" baseline="0" noProof="0" dirty="0">
                          <a:solidFill>
                            <a:schemeClr val="tx1"/>
                          </a:solidFill>
                          <a:latin typeface="+mn-lt"/>
                          <a:ea typeface="MS Gothic"/>
                          <a:cs typeface="Times New Roman"/>
                        </a:rPr>
                        <a:t>Crema de llegums + Croquetes vegetals</a:t>
                      </a:r>
                    </a:p>
                    <a:p>
                      <a:pPr marL="0" marR="0" lvl="0" indent="0" algn="l" defTabSz="10048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a-ES" sz="600" b="0" kern="1200" baseline="0" noProof="0" dirty="0">
                        <a:solidFill>
                          <a:schemeClr val="tx1"/>
                        </a:solidFill>
                        <a:latin typeface="+mn-lt"/>
                        <a:ea typeface="MS Gothic"/>
                        <a:cs typeface="Times New Roman"/>
                      </a:endParaRPr>
                    </a:p>
                  </a:txBody>
                  <a:tcPr marL="48439" marR="4843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48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800" b="1" kern="1200" baseline="0" noProof="0" dirty="0">
                          <a:solidFill>
                            <a:schemeClr val="accent2"/>
                          </a:solidFill>
                          <a:latin typeface="+mn-lt"/>
                          <a:ea typeface="MS Gothic"/>
                          <a:cs typeface="Times New Roman"/>
                        </a:rPr>
                        <a:t>30</a:t>
                      </a:r>
                      <a:r>
                        <a:rPr lang="ca-ES" sz="600" b="1" kern="1200" baseline="0" noProof="0" dirty="0">
                          <a:solidFill>
                            <a:schemeClr val="accent2"/>
                          </a:solidFill>
                          <a:latin typeface="+mn-lt"/>
                          <a:ea typeface="MS Gothic"/>
                          <a:cs typeface="Times New Roman"/>
                        </a:rPr>
                        <a:t>                 </a:t>
                      </a:r>
                      <a:r>
                        <a:rPr kumimoji="0" lang="ca-E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MS Gothic"/>
                          <a:cs typeface="Times New Roman"/>
                        </a:rPr>
                        <a:t>K:602  H: 51  P:23  L: 23</a:t>
                      </a:r>
                      <a:endParaRPr lang="ca-ES" sz="700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0" marR="0" lvl="0" indent="0" algn="ctr" defTabSz="10048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a-ES" sz="500" b="0" kern="1200" baseline="0" noProof="0" dirty="0">
                        <a:solidFill>
                          <a:schemeClr val="tx1"/>
                        </a:solidFill>
                        <a:latin typeface="+mn-lt"/>
                        <a:ea typeface="MS Gothic"/>
                        <a:cs typeface="Times New Roman"/>
                      </a:endParaRPr>
                    </a:p>
                    <a:p>
                      <a:pPr algn="ctr"/>
                      <a:r>
                        <a:rPr lang="ca-ES" sz="800" b="1" kern="1200" baseline="0" noProof="0" dirty="0">
                          <a:solidFill>
                            <a:schemeClr val="tx1"/>
                          </a:solidFill>
                          <a:latin typeface="+mn-lt"/>
                          <a:ea typeface="MS Gothic"/>
                          <a:cs typeface="Times New Roman"/>
                        </a:rPr>
                        <a:t>Empedrat de cigrons</a:t>
                      </a:r>
                    </a:p>
                    <a:p>
                      <a:pPr algn="ctr"/>
                      <a:r>
                        <a:rPr lang="ca-ES" sz="800" b="1" kern="1200" baseline="0" noProof="0" dirty="0">
                          <a:solidFill>
                            <a:schemeClr val="tx1"/>
                          </a:solidFill>
                          <a:latin typeface="+mn-lt"/>
                          <a:ea typeface="MS Gothic"/>
                          <a:cs typeface="Times New Roman"/>
                        </a:rPr>
                        <a:t>Lluç al forn amb ceba</a:t>
                      </a:r>
                    </a:p>
                    <a:p>
                      <a:pPr algn="ctr"/>
                      <a:r>
                        <a:rPr lang="ca-ES" sz="800" b="1" kern="1200" baseline="0" noProof="0" dirty="0">
                          <a:solidFill>
                            <a:srgbClr val="00B050"/>
                          </a:solidFill>
                          <a:latin typeface="+mn-lt"/>
                          <a:ea typeface="MS Gothic"/>
                          <a:cs typeface="Times New Roman"/>
                        </a:rPr>
                        <a:t>Fruita de temporada </a:t>
                      </a:r>
                      <a:r>
                        <a:rPr lang="ca-ES" sz="800" b="1" kern="1200" baseline="0" noProof="0" dirty="0">
                          <a:solidFill>
                            <a:schemeClr val="tx1"/>
                          </a:solidFill>
                          <a:latin typeface="+mn-lt"/>
                          <a:ea typeface="MS Gothic"/>
                          <a:cs typeface="Times New Roman"/>
                        </a:rPr>
                        <a:t> </a:t>
                      </a:r>
                      <a:r>
                        <a:rPr lang="ca-ES" sz="600" b="1" kern="1200" baseline="0" noProof="0" dirty="0">
                          <a:solidFill>
                            <a:schemeClr val="tx1"/>
                          </a:solidFill>
                          <a:latin typeface="+mn-lt"/>
                          <a:ea typeface="MS Gothic"/>
                          <a:cs typeface="Times New Roman"/>
                        </a:rPr>
                        <a:t>(4)</a:t>
                      </a:r>
                    </a:p>
                    <a:p>
                      <a:pPr marL="0" marR="0" lvl="0" indent="0" algn="ctr" defTabSz="10048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a-ES" sz="500" b="0" kern="1200" baseline="0" noProof="0" dirty="0">
                        <a:solidFill>
                          <a:schemeClr val="tx1"/>
                        </a:solidFill>
                        <a:latin typeface="+mn-lt"/>
                        <a:ea typeface="MS Gothic"/>
                        <a:cs typeface="Times New Roman"/>
                      </a:endParaRPr>
                    </a:p>
                    <a:p>
                      <a:pPr marL="0" marR="0" lvl="0" indent="0" algn="ctr" defTabSz="10048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a-ES" sz="500" b="0" kern="1200" baseline="0" noProof="0" dirty="0">
                        <a:solidFill>
                          <a:schemeClr val="tx1"/>
                        </a:solidFill>
                        <a:latin typeface="+mn-lt"/>
                        <a:ea typeface="MS Gothic"/>
                        <a:cs typeface="Times New Roman"/>
                      </a:endParaRPr>
                    </a:p>
                    <a:p>
                      <a:pPr marL="0" marR="0" lvl="0" indent="0" algn="ctr" defTabSz="10048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a-ES" sz="500" b="0" kern="1200" baseline="0" noProof="0" dirty="0">
                        <a:solidFill>
                          <a:schemeClr val="tx1"/>
                        </a:solidFill>
                        <a:latin typeface="+mn-lt"/>
                        <a:ea typeface="MS Gothic"/>
                        <a:cs typeface="Times New Roman"/>
                      </a:endParaRPr>
                    </a:p>
                    <a:p>
                      <a:pPr marL="0" marR="0" lvl="0" indent="0" algn="ctr" defTabSz="10048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600" b="1" kern="1200" baseline="0" noProof="0" dirty="0">
                          <a:solidFill>
                            <a:schemeClr val="tx1"/>
                          </a:solidFill>
                          <a:latin typeface="+mn-lt"/>
                          <a:ea typeface="MS Gothic"/>
                          <a:cs typeface="Times New Roman"/>
                        </a:rPr>
                        <a:t>Proposta sopar: </a:t>
                      </a:r>
                      <a:r>
                        <a:rPr lang="ca-ES" sz="600" b="0" kern="1200" baseline="0" noProof="0" dirty="0">
                          <a:solidFill>
                            <a:schemeClr val="tx1"/>
                          </a:solidFill>
                          <a:latin typeface="+mn-lt"/>
                          <a:ea typeface="MS Gothic"/>
                          <a:cs typeface="Times New Roman"/>
                        </a:rPr>
                        <a:t>Amanida + Magra a l’allet</a:t>
                      </a:r>
                    </a:p>
                  </a:txBody>
                  <a:tcPr marL="48439" marR="4843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76089">
                <a:tc>
                  <a:txBody>
                    <a:bodyPr/>
                    <a:lstStyle/>
                    <a:p>
                      <a:pPr marL="0" marR="0" lvl="0" indent="0" algn="l" defTabSz="10048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800" b="1" kern="1200" baseline="0" noProof="0" dirty="0">
                          <a:solidFill>
                            <a:schemeClr val="accent2"/>
                          </a:solidFill>
                          <a:latin typeface="+mn-lt"/>
                          <a:ea typeface="MS Gothic"/>
                          <a:cs typeface="Times New Roman"/>
                        </a:rPr>
                        <a:t>03</a:t>
                      </a:r>
                      <a:r>
                        <a:rPr lang="ca-ES" sz="700" b="1" kern="1200" baseline="0" noProof="0" dirty="0">
                          <a:solidFill>
                            <a:schemeClr val="accent2"/>
                          </a:solidFill>
                          <a:latin typeface="+mn-lt"/>
                          <a:ea typeface="MS Gothic"/>
                          <a:cs typeface="Times New Roman"/>
                        </a:rPr>
                        <a:t>                 </a:t>
                      </a:r>
                      <a:r>
                        <a:rPr kumimoji="0" lang="ca-E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MS Gothic"/>
                          <a:cs typeface="Times New Roman"/>
                        </a:rPr>
                        <a:t>K:558  H: 57  P:24  L: 28</a:t>
                      </a:r>
                      <a:endParaRPr lang="ca-ES" sz="700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0" marR="0" lvl="0" indent="0" algn="ctr" defTabSz="10048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a-ES" sz="600" b="0" kern="1200" baseline="0" noProof="0" dirty="0">
                        <a:solidFill>
                          <a:schemeClr val="tx1"/>
                        </a:solidFill>
                        <a:latin typeface="+mn-lt"/>
                        <a:ea typeface="MS Gothic"/>
                        <a:cs typeface="Times New Roman"/>
                      </a:endParaRPr>
                    </a:p>
                    <a:p>
                      <a:pPr algn="ctr"/>
                      <a:r>
                        <a:rPr lang="ca-ES" sz="800" b="1" kern="1200" baseline="0" noProof="0" dirty="0">
                          <a:solidFill>
                            <a:schemeClr val="tx1"/>
                          </a:solidFill>
                          <a:latin typeface="+mn-lt"/>
                          <a:ea typeface="MS Gothic"/>
                          <a:cs typeface="Times New Roman"/>
                        </a:rPr>
                        <a:t>Llenties de l’avia</a:t>
                      </a:r>
                    </a:p>
                    <a:p>
                      <a:pPr algn="ctr"/>
                      <a:r>
                        <a:rPr lang="ca-ES" sz="800" b="1" kern="1200" baseline="0" noProof="0" dirty="0">
                          <a:solidFill>
                            <a:schemeClr val="tx1"/>
                          </a:solidFill>
                          <a:latin typeface="+mn-lt"/>
                          <a:ea typeface="MS Gothic"/>
                          <a:cs typeface="Times New Roman"/>
                        </a:rPr>
                        <a:t>Hamburguesa vegetal </a:t>
                      </a:r>
                    </a:p>
                    <a:p>
                      <a:pPr algn="ctr"/>
                      <a:r>
                        <a:rPr lang="ca-ES" sz="800" b="1" kern="1200" baseline="0" noProof="0" dirty="0">
                          <a:solidFill>
                            <a:srgbClr val="00B050"/>
                          </a:solidFill>
                          <a:latin typeface="+mn-lt"/>
                          <a:ea typeface="MS Gothic"/>
                          <a:cs typeface="Times New Roman"/>
                        </a:rPr>
                        <a:t>Fruita de temporada </a:t>
                      </a:r>
                      <a:r>
                        <a:rPr lang="ca-ES" sz="800" b="1" kern="1200" baseline="0" noProof="0" dirty="0">
                          <a:solidFill>
                            <a:schemeClr val="tx1"/>
                          </a:solidFill>
                          <a:latin typeface="+mn-lt"/>
                          <a:ea typeface="MS Gothic"/>
                          <a:cs typeface="Times New Roman"/>
                        </a:rPr>
                        <a:t> </a:t>
                      </a:r>
                      <a:r>
                        <a:rPr lang="ca-ES" sz="600" b="1" kern="1200" baseline="0" noProof="0" dirty="0">
                          <a:solidFill>
                            <a:schemeClr val="tx1"/>
                          </a:solidFill>
                          <a:latin typeface="+mn-lt"/>
                          <a:ea typeface="MS Gothic"/>
                          <a:cs typeface="Times New Roman"/>
                        </a:rPr>
                        <a:t>(1,3,6,7,12)</a:t>
                      </a:r>
                      <a:endParaRPr lang="ca-ES" sz="600" b="0" kern="1200" baseline="0" noProof="0" dirty="0">
                        <a:solidFill>
                          <a:schemeClr val="tx1"/>
                        </a:solidFill>
                        <a:latin typeface="+mn-lt"/>
                        <a:ea typeface="MS Gothic"/>
                        <a:cs typeface="Times New Roman"/>
                      </a:endParaRPr>
                    </a:p>
                    <a:p>
                      <a:pPr marL="0" marR="0" lvl="0" indent="0" algn="ctr" defTabSz="10048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a-ES" sz="600" b="0" kern="1200" baseline="0" noProof="0" dirty="0">
                        <a:solidFill>
                          <a:schemeClr val="tx1"/>
                        </a:solidFill>
                        <a:latin typeface="+mn-lt"/>
                        <a:ea typeface="MS Gothic"/>
                        <a:cs typeface="Times New Roman"/>
                      </a:endParaRPr>
                    </a:p>
                    <a:p>
                      <a:pPr marL="0" marR="0" lvl="0" indent="0" algn="ctr" defTabSz="10048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a-ES" sz="600" b="0" kern="1200" baseline="0" noProof="0" dirty="0">
                        <a:solidFill>
                          <a:schemeClr val="tx1"/>
                        </a:solidFill>
                        <a:latin typeface="+mn-lt"/>
                        <a:ea typeface="MS Gothic"/>
                        <a:cs typeface="Times New Roman"/>
                      </a:endParaRPr>
                    </a:p>
                    <a:p>
                      <a:pPr marL="0" marR="0" lvl="0" indent="0" algn="ctr" defTabSz="10048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a-ES" sz="600" b="0" kern="1200" baseline="0" noProof="0" dirty="0">
                        <a:solidFill>
                          <a:schemeClr val="tx1"/>
                        </a:solidFill>
                        <a:latin typeface="+mn-lt"/>
                        <a:ea typeface="MS Gothic"/>
                        <a:cs typeface="Times New Roman"/>
                      </a:endParaRPr>
                    </a:p>
                    <a:p>
                      <a:pPr marL="0" marR="0" lvl="0" indent="0" algn="ctr" defTabSz="10048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600" b="1" kern="1200" baseline="0" noProof="0" dirty="0">
                          <a:solidFill>
                            <a:schemeClr val="tx1"/>
                          </a:solidFill>
                          <a:latin typeface="+mn-lt"/>
                          <a:ea typeface="MS Gothic"/>
                          <a:cs typeface="Times New Roman"/>
                        </a:rPr>
                        <a:t>Proposta sopar: </a:t>
                      </a:r>
                      <a:r>
                        <a:rPr lang="ca-ES" sz="600" b="0" kern="1200" baseline="0" noProof="0" dirty="0">
                          <a:solidFill>
                            <a:schemeClr val="tx1"/>
                          </a:solidFill>
                          <a:latin typeface="+mn-lt"/>
                          <a:ea typeface="MS Gothic"/>
                          <a:cs typeface="Times New Roman"/>
                        </a:rPr>
                        <a:t>Carpaccio de carbassó + Rap a la marinera amb patates</a:t>
                      </a:r>
                    </a:p>
                    <a:p>
                      <a:pPr marL="0" marR="0" lvl="0" indent="0" algn="ctr" defTabSz="10048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a-ES" sz="600" b="0" kern="1200" baseline="0" noProof="0" dirty="0">
                        <a:solidFill>
                          <a:schemeClr val="tx1"/>
                        </a:solidFill>
                        <a:latin typeface="+mn-lt"/>
                        <a:ea typeface="MS Gothic"/>
                        <a:cs typeface="Times New Roman"/>
                      </a:endParaRPr>
                    </a:p>
                  </a:txBody>
                  <a:tcPr marL="48439" marR="4843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48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800" b="1" kern="1200" baseline="0" noProof="0" dirty="0">
                          <a:solidFill>
                            <a:schemeClr val="accent2"/>
                          </a:solidFill>
                          <a:latin typeface="+mn-lt"/>
                          <a:ea typeface="MS Gothic"/>
                          <a:cs typeface="Times New Roman"/>
                        </a:rPr>
                        <a:t>04                 </a:t>
                      </a:r>
                      <a:r>
                        <a:rPr kumimoji="0" lang="ca-E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MS Gothic"/>
                          <a:cs typeface="Times New Roman"/>
                        </a:rPr>
                        <a:t>K:514  H: 55  P:26  L: 28</a:t>
                      </a:r>
                      <a:endParaRPr lang="ca-ES" sz="700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ctr"/>
                      <a:endParaRPr lang="ca-ES" sz="700" b="1" kern="1200" baseline="0" noProof="0" dirty="0">
                        <a:solidFill>
                          <a:schemeClr val="tx1"/>
                        </a:solidFill>
                        <a:latin typeface="+mn-lt"/>
                        <a:ea typeface="MS Gothic"/>
                        <a:cs typeface="Times New Roman"/>
                      </a:endParaRPr>
                    </a:p>
                    <a:p>
                      <a:pPr marL="0" marR="0" lvl="0" indent="0" algn="ctr" defTabSz="10048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800" b="1" kern="1200" baseline="0" noProof="0" dirty="0">
                          <a:solidFill>
                            <a:schemeClr val="tx1"/>
                          </a:solidFill>
                          <a:latin typeface="+mn-lt"/>
                          <a:ea typeface="MS Gothic"/>
                          <a:cs typeface="Times New Roman"/>
                        </a:rPr>
                        <a:t>Verdura tricolor</a:t>
                      </a:r>
                    </a:p>
                    <a:p>
                      <a:pPr marL="0" marR="0" lvl="0" indent="0" algn="ctr" defTabSz="10048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800" b="1" kern="1200" baseline="0" noProof="0" dirty="0">
                          <a:solidFill>
                            <a:schemeClr val="tx1"/>
                          </a:solidFill>
                          <a:latin typeface="+mn-lt"/>
                          <a:ea typeface="MS Gothic"/>
                          <a:cs typeface="Times New Roman"/>
                        </a:rPr>
                        <a:t>Daus de gall dindi saltats amb ceba caramel·litzada</a:t>
                      </a:r>
                    </a:p>
                    <a:p>
                      <a:pPr algn="ctr"/>
                      <a:r>
                        <a:rPr lang="ca-ES" sz="800" b="1" kern="1200" baseline="0" noProof="0" dirty="0">
                          <a:solidFill>
                            <a:srgbClr val="00B050"/>
                          </a:solidFill>
                          <a:latin typeface="+mn-lt"/>
                          <a:ea typeface="MS Gothic"/>
                          <a:cs typeface="Times New Roman"/>
                        </a:rPr>
                        <a:t>Fruita de temporada</a:t>
                      </a:r>
                      <a:r>
                        <a:rPr lang="ca-ES" sz="600" b="1" kern="1200" baseline="0" noProof="0" dirty="0">
                          <a:solidFill>
                            <a:srgbClr val="00B050"/>
                          </a:solidFill>
                          <a:latin typeface="+mn-lt"/>
                          <a:ea typeface="MS Gothic"/>
                          <a:cs typeface="Times New Roman"/>
                        </a:rPr>
                        <a:t> </a:t>
                      </a:r>
                      <a:r>
                        <a:rPr lang="ca-ES" sz="600" b="1" kern="1200" baseline="0" noProof="0" dirty="0">
                          <a:solidFill>
                            <a:schemeClr val="tx1"/>
                          </a:solidFill>
                          <a:latin typeface="+mn-lt"/>
                          <a:ea typeface="MS Gothic"/>
                          <a:cs typeface="Times New Roman"/>
                        </a:rPr>
                        <a:t> (15)</a:t>
                      </a:r>
                    </a:p>
                    <a:p>
                      <a:pPr marL="0" marR="0" lvl="0" indent="0" algn="ctr" defTabSz="10048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a-ES" sz="700" b="0" kern="1200" baseline="0" noProof="0" dirty="0">
                        <a:solidFill>
                          <a:schemeClr val="tx1"/>
                        </a:solidFill>
                        <a:latin typeface="+mn-lt"/>
                        <a:ea typeface="MS Gothic"/>
                        <a:cs typeface="Times New Roman"/>
                      </a:endParaRPr>
                    </a:p>
                    <a:p>
                      <a:pPr marL="0" marR="0" lvl="0" indent="0" algn="ctr" defTabSz="10048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600" b="1" kern="1200" baseline="0" noProof="0" dirty="0">
                          <a:solidFill>
                            <a:schemeClr val="tx1"/>
                          </a:solidFill>
                          <a:latin typeface="+mn-lt"/>
                          <a:ea typeface="MS Gothic"/>
                          <a:cs typeface="Times New Roman"/>
                        </a:rPr>
                        <a:t>Proposta sopar: </a:t>
                      </a:r>
                      <a:r>
                        <a:rPr lang="ca-ES" sz="600" b="0" kern="1200" baseline="0" noProof="0" dirty="0" err="1">
                          <a:solidFill>
                            <a:schemeClr val="tx1"/>
                          </a:solidFill>
                          <a:latin typeface="+mn-lt"/>
                          <a:ea typeface="MS Gothic"/>
                          <a:cs typeface="Times New Roman"/>
                        </a:rPr>
                        <a:t>Rissoto</a:t>
                      </a:r>
                      <a:r>
                        <a:rPr lang="ca-ES" sz="600" b="0" kern="1200" baseline="0" noProof="0" dirty="0">
                          <a:solidFill>
                            <a:schemeClr val="tx1"/>
                          </a:solidFill>
                          <a:latin typeface="+mn-lt"/>
                          <a:ea typeface="MS Gothic"/>
                          <a:cs typeface="Times New Roman"/>
                        </a:rPr>
                        <a:t> de xampinyons + </a:t>
                      </a:r>
                      <a:r>
                        <a:rPr lang="ca-ES" sz="600" b="0" kern="1200" baseline="0" noProof="0" dirty="0" err="1">
                          <a:solidFill>
                            <a:schemeClr val="tx1"/>
                          </a:solidFill>
                          <a:latin typeface="+mn-lt"/>
                          <a:ea typeface="MS Gothic"/>
                          <a:cs typeface="Times New Roman"/>
                        </a:rPr>
                        <a:t>Falafel</a:t>
                      </a:r>
                      <a:r>
                        <a:rPr lang="ca-ES" sz="600" b="0" kern="1200" baseline="0" noProof="0" dirty="0">
                          <a:solidFill>
                            <a:schemeClr val="tx1"/>
                          </a:solidFill>
                          <a:latin typeface="+mn-lt"/>
                          <a:ea typeface="MS Gothic"/>
                          <a:cs typeface="Times New Roman"/>
                        </a:rPr>
                        <a:t> de cigrons</a:t>
                      </a:r>
                    </a:p>
                    <a:p>
                      <a:pPr marL="0" marR="0" lvl="0" indent="0" algn="ctr" defTabSz="10048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a-ES" sz="700" b="0" kern="1200" baseline="0" noProof="0" dirty="0">
                        <a:solidFill>
                          <a:schemeClr val="tx1"/>
                        </a:solidFill>
                        <a:latin typeface="+mn-lt"/>
                        <a:ea typeface="MS Gothic"/>
                        <a:cs typeface="Times New Roman"/>
                      </a:endParaRPr>
                    </a:p>
                  </a:txBody>
                  <a:tcPr marL="48439" marR="4843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48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800" b="1" kern="1200" baseline="0" noProof="0" dirty="0">
                          <a:solidFill>
                            <a:schemeClr val="accent2"/>
                          </a:solidFill>
                          <a:latin typeface="+mn-lt"/>
                          <a:ea typeface="MS Gothic"/>
                          <a:cs typeface="Times New Roman"/>
                        </a:rPr>
                        <a:t>05</a:t>
                      </a:r>
                      <a:r>
                        <a:rPr lang="ca-ES" sz="700" b="1" kern="1200" baseline="0" noProof="0" dirty="0">
                          <a:solidFill>
                            <a:schemeClr val="accent2"/>
                          </a:solidFill>
                          <a:latin typeface="+mn-lt"/>
                          <a:ea typeface="MS Gothic"/>
                          <a:cs typeface="Times New Roman"/>
                        </a:rPr>
                        <a:t>                 </a:t>
                      </a:r>
                      <a:r>
                        <a:rPr kumimoji="0" lang="ca-E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MS Gothic"/>
                          <a:cs typeface="Times New Roman"/>
                        </a:rPr>
                        <a:t>K:546  H: 56  P:25  L: 27,6</a:t>
                      </a:r>
                      <a:endParaRPr lang="ca-ES" sz="700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0" marR="0" lvl="0" indent="0" algn="ctr" defTabSz="10048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a-ES" sz="800" b="1" kern="1200" baseline="0" noProof="0" dirty="0">
                        <a:solidFill>
                          <a:srgbClr val="00B050"/>
                        </a:solidFill>
                        <a:latin typeface="+mn-lt"/>
                        <a:ea typeface="MS Gothic"/>
                        <a:cs typeface="Times New Roman"/>
                      </a:endParaRPr>
                    </a:p>
                    <a:p>
                      <a:pPr algn="ctr"/>
                      <a:r>
                        <a:rPr lang="ca-ES" sz="800" b="1" kern="1200" baseline="0" noProof="0" dirty="0">
                          <a:solidFill>
                            <a:schemeClr val="tx1"/>
                          </a:solidFill>
                          <a:latin typeface="+mn-lt"/>
                          <a:ea typeface="MS Gothic"/>
                          <a:cs typeface="Times New Roman"/>
                        </a:rPr>
                        <a:t>Espirals integrals al </a:t>
                      </a:r>
                      <a:r>
                        <a:rPr lang="ca-ES" sz="800" b="1" kern="1200" baseline="0" noProof="0" dirty="0" err="1">
                          <a:solidFill>
                            <a:schemeClr val="tx1"/>
                          </a:solidFill>
                          <a:latin typeface="+mn-lt"/>
                          <a:ea typeface="MS Gothic"/>
                          <a:cs typeface="Times New Roman"/>
                        </a:rPr>
                        <a:t>pesto</a:t>
                      </a:r>
                      <a:endParaRPr lang="ca-ES" sz="800" b="1" kern="1200" baseline="0" noProof="0" dirty="0">
                        <a:solidFill>
                          <a:schemeClr val="tx1"/>
                        </a:solidFill>
                        <a:latin typeface="+mn-lt"/>
                        <a:ea typeface="MS Gothic"/>
                        <a:cs typeface="Times New Roman"/>
                      </a:endParaRPr>
                    </a:p>
                    <a:p>
                      <a:pPr algn="ctr"/>
                      <a:r>
                        <a:rPr lang="ca-ES" sz="800" b="1" kern="1200" baseline="0" noProof="0" dirty="0">
                          <a:solidFill>
                            <a:schemeClr val="tx1"/>
                          </a:solidFill>
                          <a:latin typeface="+mn-lt"/>
                          <a:ea typeface="MS Gothic"/>
                          <a:cs typeface="Times New Roman"/>
                        </a:rPr>
                        <a:t>Truita de pernil </a:t>
                      </a:r>
                    </a:p>
                    <a:p>
                      <a:pPr algn="ctr"/>
                      <a:r>
                        <a:rPr lang="ca-ES" sz="800" b="1" kern="1200" baseline="0" noProof="0" dirty="0">
                          <a:solidFill>
                            <a:srgbClr val="00B050"/>
                          </a:solidFill>
                          <a:latin typeface="+mn-lt"/>
                          <a:ea typeface="MS Gothic"/>
                          <a:cs typeface="Times New Roman"/>
                        </a:rPr>
                        <a:t>Fruita de temporada </a:t>
                      </a:r>
                      <a:r>
                        <a:rPr lang="ca-ES" sz="600" b="1" kern="1200" baseline="0" noProof="0" dirty="0">
                          <a:solidFill>
                            <a:schemeClr val="tx1"/>
                          </a:solidFill>
                          <a:latin typeface="+mn-lt"/>
                          <a:ea typeface="MS Gothic"/>
                          <a:cs typeface="Times New Roman"/>
                        </a:rPr>
                        <a:t>(1,3,7,8,15)</a:t>
                      </a:r>
                    </a:p>
                    <a:p>
                      <a:pPr algn="ctr"/>
                      <a:endParaRPr lang="ca-ES" sz="600" b="0" kern="1200" baseline="0" noProof="0" dirty="0">
                        <a:solidFill>
                          <a:schemeClr val="tx1"/>
                        </a:solidFill>
                        <a:latin typeface="+mn-lt"/>
                        <a:ea typeface="MS Gothic"/>
                        <a:cs typeface="Times New Roman"/>
                      </a:endParaRPr>
                    </a:p>
                    <a:p>
                      <a:pPr algn="ctr"/>
                      <a:endParaRPr lang="ca-ES" sz="600" b="0" kern="1200" baseline="0" noProof="0" dirty="0">
                        <a:solidFill>
                          <a:schemeClr val="tx1"/>
                        </a:solidFill>
                        <a:latin typeface="+mn-lt"/>
                        <a:ea typeface="MS Gothic"/>
                        <a:cs typeface="Times New Roman"/>
                      </a:endParaRPr>
                    </a:p>
                    <a:p>
                      <a:pPr marL="0" marR="0" lvl="0" indent="0" algn="ctr" defTabSz="10048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600" b="1" kern="1200" baseline="0" noProof="0" dirty="0">
                          <a:solidFill>
                            <a:schemeClr val="tx1"/>
                          </a:solidFill>
                          <a:latin typeface="+mn-lt"/>
                          <a:ea typeface="MS Gothic"/>
                          <a:cs typeface="Times New Roman"/>
                        </a:rPr>
                        <a:t>Proposta sopar: </a:t>
                      </a:r>
                      <a:r>
                        <a:rPr lang="ca-ES" sz="600" b="0" kern="1200" baseline="0" noProof="0" dirty="0">
                          <a:solidFill>
                            <a:schemeClr val="tx1"/>
                          </a:solidFill>
                          <a:latin typeface="+mn-lt"/>
                          <a:ea typeface="MS Gothic"/>
                          <a:cs typeface="Times New Roman"/>
                        </a:rPr>
                        <a:t>Sopa vegetal amb tapioca +Pollastre a l’ast</a:t>
                      </a:r>
                    </a:p>
                  </a:txBody>
                  <a:tcPr marL="48439" marR="4843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48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800" b="1" kern="1200" baseline="0" noProof="0" dirty="0">
                          <a:solidFill>
                            <a:schemeClr val="accent2"/>
                          </a:solidFill>
                          <a:latin typeface="+mn-lt"/>
                          <a:ea typeface="MS Gothic"/>
                          <a:cs typeface="Times New Roman"/>
                        </a:rPr>
                        <a:t>06</a:t>
                      </a:r>
                      <a:r>
                        <a:rPr lang="ca-ES" sz="700" b="1" kern="1200" baseline="0" noProof="0" dirty="0">
                          <a:solidFill>
                            <a:schemeClr val="accent2"/>
                          </a:solidFill>
                          <a:latin typeface="+mn-lt"/>
                          <a:ea typeface="MS Gothic"/>
                          <a:cs typeface="Times New Roman"/>
                        </a:rPr>
                        <a:t>                </a:t>
                      </a:r>
                      <a:r>
                        <a:rPr kumimoji="0" lang="ca-E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MS Gothic"/>
                          <a:cs typeface="Times New Roman"/>
                        </a:rPr>
                        <a:t>K:625  H: 62  P:22  L: 27</a:t>
                      </a:r>
                      <a:endParaRPr lang="ca-ES" sz="700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ctr"/>
                      <a:endParaRPr lang="ca-ES" sz="700" b="1" kern="1200" baseline="0" noProof="0" dirty="0">
                        <a:solidFill>
                          <a:schemeClr val="tx1"/>
                        </a:solidFill>
                        <a:latin typeface="+mn-lt"/>
                        <a:ea typeface="MS Gothic"/>
                        <a:cs typeface="Times New Roman"/>
                      </a:endParaRPr>
                    </a:p>
                    <a:p>
                      <a:pPr marL="0" marR="0" lvl="0" indent="0" algn="ctr" defTabSz="10048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800" b="1" kern="1200" baseline="0" noProof="0" dirty="0">
                          <a:solidFill>
                            <a:schemeClr val="tx1"/>
                          </a:solidFill>
                          <a:latin typeface="+mn-lt"/>
                          <a:ea typeface="MS Gothic"/>
                          <a:cs typeface="Times New Roman"/>
                        </a:rPr>
                        <a:t>Arròs amb tomàquet</a:t>
                      </a:r>
                    </a:p>
                    <a:p>
                      <a:pPr marL="0" marR="0" lvl="0" indent="0" algn="ctr" defTabSz="10048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800" b="1" kern="1200" baseline="0" noProof="0" dirty="0">
                          <a:solidFill>
                            <a:schemeClr val="tx1"/>
                          </a:solidFill>
                          <a:latin typeface="+mn-lt"/>
                          <a:ea typeface="MS Gothic"/>
                          <a:cs typeface="Times New Roman"/>
                        </a:rPr>
                        <a:t>Rap a la marinera</a:t>
                      </a:r>
                    </a:p>
                    <a:p>
                      <a:pPr algn="ctr"/>
                      <a:r>
                        <a:rPr lang="ca-ES" sz="800" b="1" kern="1200" baseline="0" noProof="0" dirty="0">
                          <a:solidFill>
                            <a:schemeClr val="tx1"/>
                          </a:solidFill>
                          <a:latin typeface="+mn-lt"/>
                          <a:ea typeface="MS Gothic"/>
                          <a:cs typeface="Times New Roman"/>
                        </a:rPr>
                        <a:t>Iogurt </a:t>
                      </a:r>
                      <a:r>
                        <a:rPr lang="ca-ES" sz="600" b="1" kern="1200" baseline="0" noProof="0" dirty="0">
                          <a:solidFill>
                            <a:schemeClr val="tx1"/>
                          </a:solidFill>
                          <a:latin typeface="+mn-lt"/>
                          <a:ea typeface="MS Gothic"/>
                          <a:cs typeface="Times New Roman"/>
                        </a:rPr>
                        <a:t>(4,7)</a:t>
                      </a:r>
                      <a:endParaRPr lang="ca-ES" sz="600" b="0" kern="1200" baseline="0" noProof="0" dirty="0">
                        <a:solidFill>
                          <a:schemeClr val="tx1"/>
                        </a:solidFill>
                        <a:latin typeface="+mn-lt"/>
                        <a:ea typeface="MS Gothic"/>
                        <a:cs typeface="Times New Roman"/>
                      </a:endParaRPr>
                    </a:p>
                    <a:p>
                      <a:pPr marL="0" marR="0" lvl="0" indent="0" algn="l" defTabSz="10048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a-ES" sz="600" b="0" kern="1200" baseline="0" noProof="0" dirty="0">
                        <a:solidFill>
                          <a:schemeClr val="tx1"/>
                        </a:solidFill>
                        <a:latin typeface="+mn-lt"/>
                        <a:ea typeface="MS Gothic"/>
                        <a:cs typeface="Times New Roman"/>
                      </a:endParaRPr>
                    </a:p>
                    <a:p>
                      <a:pPr marL="0" marR="0" lvl="0" indent="0" algn="l" defTabSz="10048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a-ES" sz="600" b="0" kern="1200" baseline="0" noProof="0" dirty="0">
                        <a:solidFill>
                          <a:schemeClr val="tx1"/>
                        </a:solidFill>
                        <a:latin typeface="+mn-lt"/>
                        <a:ea typeface="MS Gothic"/>
                        <a:cs typeface="Times New Roman"/>
                      </a:endParaRPr>
                    </a:p>
                    <a:p>
                      <a:pPr marL="0" marR="0" lvl="0" indent="0" algn="ctr" defTabSz="10048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600" b="1" kern="1200" baseline="0" noProof="0" dirty="0">
                          <a:solidFill>
                            <a:schemeClr val="tx1"/>
                          </a:solidFill>
                          <a:latin typeface="+mn-lt"/>
                          <a:ea typeface="MS Gothic"/>
                          <a:cs typeface="Times New Roman"/>
                        </a:rPr>
                        <a:t>Proposta sopar: </a:t>
                      </a:r>
                      <a:r>
                        <a:rPr lang="ca-ES" sz="600" b="0" kern="1200" baseline="0" noProof="0" dirty="0">
                          <a:solidFill>
                            <a:schemeClr val="tx1"/>
                          </a:solidFill>
                          <a:latin typeface="+mn-lt"/>
                          <a:ea typeface="MS Gothic"/>
                          <a:cs typeface="Times New Roman"/>
                        </a:rPr>
                        <a:t>Verdures al forn + Braó al forn</a:t>
                      </a:r>
                    </a:p>
                  </a:txBody>
                  <a:tcPr marL="48439" marR="4843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48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800" b="1" kern="1200" baseline="0" noProof="0" dirty="0">
                          <a:solidFill>
                            <a:schemeClr val="accent2"/>
                          </a:solidFill>
                          <a:latin typeface="+mn-lt"/>
                          <a:ea typeface="MS Gothic"/>
                          <a:cs typeface="Times New Roman"/>
                        </a:rPr>
                        <a:t>07 </a:t>
                      </a:r>
                      <a:r>
                        <a:rPr lang="ca-ES" sz="700" b="1" kern="1200" baseline="0" noProof="0" dirty="0">
                          <a:solidFill>
                            <a:schemeClr val="accent2"/>
                          </a:solidFill>
                          <a:latin typeface="+mn-lt"/>
                          <a:ea typeface="MS Gothic"/>
                          <a:cs typeface="Times New Roman"/>
                        </a:rPr>
                        <a:t>                </a:t>
                      </a:r>
                      <a:r>
                        <a:rPr kumimoji="0" lang="ca-E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MS Gothic"/>
                          <a:cs typeface="Times New Roman"/>
                        </a:rPr>
                        <a:t>K:581  H: 56  P:27  L: 28</a:t>
                      </a:r>
                      <a:endParaRPr lang="ca-ES" sz="700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ctr"/>
                      <a:endParaRPr lang="ca-ES" sz="700" b="1" kern="1200" baseline="0" noProof="0" dirty="0">
                        <a:solidFill>
                          <a:schemeClr val="tx1"/>
                        </a:solidFill>
                        <a:latin typeface="+mn-lt"/>
                        <a:ea typeface="MS Gothic"/>
                        <a:cs typeface="Times New Roman"/>
                      </a:endParaRPr>
                    </a:p>
                    <a:p>
                      <a:pPr marL="0" marR="0" lvl="0" indent="0" algn="ctr" defTabSz="10048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800" b="1" kern="1200" baseline="0" noProof="0" dirty="0">
                          <a:solidFill>
                            <a:schemeClr val="tx1"/>
                          </a:solidFill>
                          <a:latin typeface="+mn-lt"/>
                          <a:ea typeface="MS Gothic"/>
                          <a:cs typeface="Times New Roman"/>
                        </a:rPr>
                        <a:t>Crema de carbassó</a:t>
                      </a:r>
                    </a:p>
                    <a:p>
                      <a:pPr algn="ctr"/>
                      <a:r>
                        <a:rPr lang="ca-ES" sz="800" b="1" kern="1200" baseline="0" noProof="0" dirty="0">
                          <a:solidFill>
                            <a:schemeClr val="tx1"/>
                          </a:solidFill>
                          <a:latin typeface="+mn-lt"/>
                          <a:ea typeface="MS Gothic"/>
                          <a:cs typeface="Times New Roman"/>
                        </a:rPr>
                        <a:t>Llom amb compota de poma</a:t>
                      </a:r>
                    </a:p>
                    <a:p>
                      <a:pPr algn="ctr"/>
                      <a:r>
                        <a:rPr lang="ca-ES" sz="800" b="1" kern="1200" baseline="0" noProof="0" dirty="0">
                          <a:solidFill>
                            <a:srgbClr val="00B050"/>
                          </a:solidFill>
                          <a:latin typeface="+mn-lt"/>
                          <a:ea typeface="MS Gothic"/>
                          <a:cs typeface="Times New Roman"/>
                        </a:rPr>
                        <a:t>Fruita de temporada </a:t>
                      </a:r>
                      <a:r>
                        <a:rPr lang="ca-ES" sz="800" b="1" kern="1200" baseline="0" noProof="0" dirty="0">
                          <a:solidFill>
                            <a:schemeClr val="tx1"/>
                          </a:solidFill>
                          <a:latin typeface="+mn-lt"/>
                          <a:ea typeface="MS Gothic"/>
                          <a:cs typeface="Times New Roman"/>
                        </a:rPr>
                        <a:t> </a:t>
                      </a:r>
                      <a:r>
                        <a:rPr lang="ca-ES" sz="600" b="1" kern="1200" baseline="0" noProof="0" dirty="0">
                          <a:solidFill>
                            <a:schemeClr val="tx1"/>
                          </a:solidFill>
                          <a:latin typeface="+mn-lt"/>
                          <a:ea typeface="MS Gothic"/>
                          <a:cs typeface="Times New Roman"/>
                        </a:rPr>
                        <a:t>(15)</a:t>
                      </a:r>
                    </a:p>
                    <a:p>
                      <a:pPr marL="0" marR="0" lvl="0" indent="0" algn="l" defTabSz="10048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a-ES" sz="600" b="0" kern="1200" baseline="0" noProof="0" dirty="0">
                        <a:solidFill>
                          <a:schemeClr val="tx1"/>
                        </a:solidFill>
                        <a:latin typeface="+mn-lt"/>
                        <a:ea typeface="MS Gothic"/>
                        <a:cs typeface="Times New Roman"/>
                      </a:endParaRPr>
                    </a:p>
                    <a:p>
                      <a:pPr marL="0" marR="0" lvl="0" indent="0" algn="l" defTabSz="10048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a-ES" sz="600" b="0" kern="1200" baseline="0" noProof="0" dirty="0">
                        <a:solidFill>
                          <a:schemeClr val="tx1"/>
                        </a:solidFill>
                        <a:latin typeface="+mn-lt"/>
                        <a:ea typeface="MS Gothic"/>
                        <a:cs typeface="Times New Roman"/>
                      </a:endParaRPr>
                    </a:p>
                    <a:p>
                      <a:pPr marL="0" marR="0" lvl="0" indent="0" algn="ctr" defTabSz="10048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600" b="1" kern="1200" baseline="0" noProof="0" dirty="0">
                          <a:solidFill>
                            <a:schemeClr val="tx1"/>
                          </a:solidFill>
                          <a:latin typeface="+mn-lt"/>
                          <a:ea typeface="MS Gothic"/>
                          <a:cs typeface="Times New Roman"/>
                        </a:rPr>
                        <a:t>Proposta sopar: </a:t>
                      </a:r>
                      <a:r>
                        <a:rPr lang="ca-ES" sz="600" b="0" kern="1200" baseline="0" noProof="0" dirty="0">
                          <a:solidFill>
                            <a:schemeClr val="tx1"/>
                          </a:solidFill>
                          <a:latin typeface="+mn-lt"/>
                          <a:ea typeface="MS Gothic"/>
                          <a:cs typeface="Times New Roman"/>
                        </a:rPr>
                        <a:t>Amanida de quinoa + Ous amb patates</a:t>
                      </a:r>
                    </a:p>
                  </a:txBody>
                  <a:tcPr marL="48439" marR="4843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58481">
                <a:tc>
                  <a:txBody>
                    <a:bodyPr/>
                    <a:lstStyle/>
                    <a:p>
                      <a:pPr marL="0" marR="0" lvl="0" indent="0" algn="l" defTabSz="10048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800" b="1" baseline="0" noProof="0" dirty="0">
                          <a:solidFill>
                            <a:schemeClr val="accent2"/>
                          </a:solidFill>
                          <a:latin typeface="+mn-lt"/>
                          <a:ea typeface="MS Gothic"/>
                          <a:cs typeface="Times New Roman"/>
                        </a:rPr>
                        <a:t>10            </a:t>
                      </a:r>
                      <a:r>
                        <a:rPr lang="ca-ES" sz="700" b="1" baseline="0" noProof="0" dirty="0">
                          <a:solidFill>
                            <a:schemeClr val="accent2"/>
                          </a:solidFill>
                          <a:latin typeface="+mn-lt"/>
                          <a:ea typeface="MS Gothic"/>
                          <a:cs typeface="Times New Roman"/>
                        </a:rPr>
                        <a:t> </a:t>
                      </a:r>
                      <a:r>
                        <a:rPr kumimoji="0" lang="ca-E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MS Gothic"/>
                          <a:cs typeface="Times New Roman"/>
                        </a:rPr>
                        <a:t>K:565  H: 58  P:23  L: 26</a:t>
                      </a:r>
                      <a:endParaRPr lang="ca-ES" sz="600" b="1" baseline="0" noProof="0" dirty="0">
                        <a:solidFill>
                          <a:srgbClr val="00B050"/>
                        </a:solidFill>
                        <a:latin typeface="+mn-lt"/>
                        <a:ea typeface="MS Gothic"/>
                        <a:cs typeface="Times New Roman"/>
                      </a:endParaRPr>
                    </a:p>
                    <a:p>
                      <a:pPr marL="0" marR="0" lvl="0" indent="0" algn="ctr" defTabSz="10048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a-ES" sz="800" b="1" baseline="0" noProof="0" dirty="0">
                        <a:solidFill>
                          <a:schemeClr val="tx1"/>
                        </a:solidFill>
                        <a:latin typeface="+mn-lt"/>
                        <a:ea typeface="MS Gothic"/>
                        <a:cs typeface="Times New Roman"/>
                      </a:endParaRPr>
                    </a:p>
                    <a:p>
                      <a:pPr marL="0" marR="0" lvl="0" indent="0" algn="ctr" defTabSz="10048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800" b="1" baseline="0" noProof="0" dirty="0">
                          <a:solidFill>
                            <a:schemeClr val="tx1"/>
                          </a:solidFill>
                          <a:latin typeface="+mn-lt"/>
                          <a:ea typeface="MS Gothic"/>
                          <a:cs typeface="Times New Roman"/>
                        </a:rPr>
                        <a:t>Amanda de pasta</a:t>
                      </a:r>
                    </a:p>
                    <a:p>
                      <a:pPr marL="0" marR="0" lvl="0" indent="0" algn="ctr" defTabSz="10048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800" b="1" baseline="0" noProof="0" dirty="0">
                          <a:solidFill>
                            <a:schemeClr val="tx1"/>
                          </a:solidFill>
                          <a:latin typeface="+mn-lt"/>
                          <a:ea typeface="MS Gothic"/>
                          <a:cs typeface="Times New Roman"/>
                        </a:rPr>
                        <a:t>Bacallà amb samfaina</a:t>
                      </a:r>
                    </a:p>
                    <a:p>
                      <a:pPr marL="0" marR="0" lvl="0" indent="0" algn="ctr" defTabSz="10048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800" b="1" baseline="0" noProof="0" dirty="0">
                          <a:solidFill>
                            <a:srgbClr val="00B050"/>
                          </a:solidFill>
                          <a:latin typeface="+mn-lt"/>
                          <a:ea typeface="MS Gothic"/>
                          <a:cs typeface="Times New Roman"/>
                        </a:rPr>
                        <a:t>Fruita de temporada </a:t>
                      </a:r>
                      <a:r>
                        <a:rPr lang="ca-ES" sz="600" b="1" baseline="0" noProof="0" dirty="0">
                          <a:solidFill>
                            <a:schemeClr val="tx1"/>
                          </a:solidFill>
                          <a:latin typeface="+mn-lt"/>
                          <a:ea typeface="MS Gothic"/>
                          <a:cs typeface="Times New Roman"/>
                        </a:rPr>
                        <a:t>(1,4)</a:t>
                      </a:r>
                    </a:p>
                    <a:p>
                      <a:pPr marL="0" marR="0" lvl="0" indent="0" algn="l" defTabSz="10048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a-ES" sz="600" b="1" kern="1200" baseline="0" noProof="0" dirty="0">
                        <a:solidFill>
                          <a:schemeClr val="accent2"/>
                        </a:solidFill>
                        <a:latin typeface="+mn-lt"/>
                        <a:ea typeface="MS Gothic"/>
                        <a:cs typeface="Times New Roman"/>
                      </a:endParaRPr>
                    </a:p>
                    <a:p>
                      <a:pPr marL="0" marR="0" lvl="0" indent="0" algn="l" defTabSz="10048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a-ES" sz="600" b="1" kern="1200" baseline="0" noProof="0" dirty="0">
                        <a:solidFill>
                          <a:schemeClr val="accent2"/>
                        </a:solidFill>
                        <a:latin typeface="+mn-lt"/>
                        <a:ea typeface="MS Gothic"/>
                        <a:cs typeface="Times New Roman"/>
                      </a:endParaRPr>
                    </a:p>
                    <a:p>
                      <a:pPr marL="0" marR="0" lvl="0" indent="0" algn="ctr" defTabSz="10048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600" b="1" kern="1200" baseline="0" noProof="0" dirty="0">
                          <a:solidFill>
                            <a:schemeClr val="tx1"/>
                          </a:solidFill>
                          <a:latin typeface="+mn-lt"/>
                          <a:ea typeface="MS Gothic"/>
                          <a:cs typeface="Times New Roman"/>
                        </a:rPr>
                        <a:t>Proposta sopar: </a:t>
                      </a:r>
                      <a:r>
                        <a:rPr lang="ca-ES" sz="600" b="0" kern="1200" baseline="0" noProof="0" dirty="0">
                          <a:solidFill>
                            <a:schemeClr val="tx1"/>
                          </a:solidFill>
                          <a:latin typeface="+mn-lt"/>
                          <a:ea typeface="MS Gothic"/>
                          <a:cs typeface="Times New Roman"/>
                        </a:rPr>
                        <a:t>Torrada d’escalivada + Tires de gall dindi</a:t>
                      </a:r>
                      <a:endParaRPr lang="ca-ES" sz="600" b="1" kern="1200" baseline="0" noProof="0" dirty="0">
                        <a:solidFill>
                          <a:schemeClr val="accent2"/>
                        </a:solidFill>
                        <a:latin typeface="+mn-lt"/>
                        <a:ea typeface="MS Gothic"/>
                        <a:cs typeface="Times New Roman"/>
                      </a:endParaRPr>
                    </a:p>
                    <a:p>
                      <a:pPr marL="0" marR="0" lvl="0" indent="0" algn="ctr" defTabSz="10048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a-ES" sz="600" b="1" kern="1200" baseline="0" noProof="0" dirty="0">
                        <a:solidFill>
                          <a:schemeClr val="accent2"/>
                        </a:solidFill>
                        <a:latin typeface="+mn-lt"/>
                        <a:ea typeface="MS Gothic"/>
                        <a:cs typeface="Times New Roman"/>
                      </a:endParaRPr>
                    </a:p>
                  </a:txBody>
                  <a:tcPr marL="48439" marR="4843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48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800" b="1" kern="1200" baseline="0" noProof="0" dirty="0">
                          <a:solidFill>
                            <a:schemeClr val="accent2"/>
                          </a:solidFill>
                          <a:latin typeface="+mn-lt"/>
                          <a:ea typeface="MS Gothic"/>
                          <a:cs typeface="Times New Roman"/>
                        </a:rPr>
                        <a:t>11  </a:t>
                      </a:r>
                      <a:r>
                        <a:rPr lang="ca-ES" sz="700" b="1" kern="1200" baseline="0" noProof="0" dirty="0">
                          <a:solidFill>
                            <a:schemeClr val="accent2"/>
                          </a:solidFill>
                          <a:latin typeface="+mn-lt"/>
                          <a:ea typeface="MS Gothic"/>
                          <a:cs typeface="Times New Roman"/>
                        </a:rPr>
                        <a:t>               </a:t>
                      </a:r>
                      <a:r>
                        <a:rPr kumimoji="0" lang="ca-E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MS Gothic"/>
                          <a:cs typeface="Times New Roman"/>
                        </a:rPr>
                        <a:t>K:578  H: 56  P:23  L: 26</a:t>
                      </a:r>
                      <a:endParaRPr lang="ca-ES" sz="700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0" marR="0" lvl="0" indent="0" algn="ctr" defTabSz="10048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a-ES" sz="800" b="0" kern="1200" baseline="0" noProof="0" dirty="0">
                        <a:solidFill>
                          <a:schemeClr val="tx1"/>
                        </a:solidFill>
                        <a:latin typeface="+mn-lt"/>
                        <a:ea typeface="MS Gothic"/>
                        <a:cs typeface="Times New Roman"/>
                      </a:endParaRPr>
                    </a:p>
                    <a:p>
                      <a:pPr algn="ctr"/>
                      <a:r>
                        <a:rPr lang="ca-ES" sz="800" b="1" kern="1200" baseline="0" noProof="0" dirty="0">
                          <a:solidFill>
                            <a:schemeClr val="tx1"/>
                          </a:solidFill>
                          <a:latin typeface="+mn-lt"/>
                          <a:ea typeface="MS Gothic"/>
                          <a:cs typeface="Times New Roman"/>
                        </a:rPr>
                        <a:t>Mongeta blanca amb carbassó</a:t>
                      </a:r>
                    </a:p>
                    <a:p>
                      <a:pPr marL="0" marR="0" lvl="0" indent="0" algn="ctr" defTabSz="10048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800" b="1" kern="1200" baseline="0" noProof="0" dirty="0">
                          <a:solidFill>
                            <a:schemeClr val="tx1"/>
                          </a:solidFill>
                          <a:latin typeface="+mn-lt"/>
                          <a:ea typeface="MS Gothic"/>
                          <a:cs typeface="Times New Roman"/>
                        </a:rPr>
                        <a:t>Truita de formatge</a:t>
                      </a:r>
                    </a:p>
                    <a:p>
                      <a:pPr algn="ctr"/>
                      <a:r>
                        <a:rPr lang="ca-ES" sz="800" b="1" kern="1200" baseline="0" noProof="0" dirty="0">
                          <a:solidFill>
                            <a:schemeClr val="tx1"/>
                          </a:solidFill>
                          <a:latin typeface="+mn-lt"/>
                          <a:ea typeface="MS Gothic"/>
                          <a:cs typeface="Times New Roman"/>
                        </a:rPr>
                        <a:t>Iogurt </a:t>
                      </a:r>
                      <a:r>
                        <a:rPr lang="ca-ES" sz="600" b="1" kern="1200" baseline="0" noProof="0" dirty="0">
                          <a:solidFill>
                            <a:schemeClr val="tx1"/>
                          </a:solidFill>
                          <a:latin typeface="+mn-lt"/>
                          <a:ea typeface="MS Gothic"/>
                          <a:cs typeface="Times New Roman"/>
                        </a:rPr>
                        <a:t>(3,7)</a:t>
                      </a:r>
                      <a:endParaRPr lang="ca-ES" sz="600" b="0" kern="1200" baseline="0" noProof="0" dirty="0">
                        <a:solidFill>
                          <a:schemeClr val="tx1"/>
                        </a:solidFill>
                        <a:latin typeface="+mn-lt"/>
                        <a:ea typeface="MS Gothic"/>
                        <a:cs typeface="Times New Roman"/>
                      </a:endParaRPr>
                    </a:p>
                    <a:p>
                      <a:pPr marL="0" marR="0" lvl="0" indent="0" algn="ctr" defTabSz="10048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a-ES" sz="700" b="0" kern="1200" baseline="0" noProof="0" dirty="0">
                        <a:solidFill>
                          <a:schemeClr val="tx1"/>
                        </a:solidFill>
                        <a:latin typeface="+mn-lt"/>
                        <a:ea typeface="MS Gothic"/>
                        <a:cs typeface="Times New Roman"/>
                      </a:endParaRPr>
                    </a:p>
                    <a:p>
                      <a:pPr marL="0" marR="0" lvl="0" indent="0" algn="ctr" defTabSz="10048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a-ES" sz="700" b="0" kern="1200" baseline="0" noProof="0" dirty="0">
                        <a:solidFill>
                          <a:schemeClr val="tx1"/>
                        </a:solidFill>
                        <a:latin typeface="+mn-lt"/>
                        <a:ea typeface="MS Gothic"/>
                        <a:cs typeface="Times New Roman"/>
                      </a:endParaRPr>
                    </a:p>
                    <a:p>
                      <a:pPr marL="0" marR="0" lvl="0" indent="0" algn="ctr" defTabSz="10048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600" b="1" kern="1200" baseline="0" noProof="0" dirty="0">
                          <a:solidFill>
                            <a:schemeClr val="tx1"/>
                          </a:solidFill>
                          <a:latin typeface="+mn-lt"/>
                          <a:ea typeface="MS Gothic"/>
                          <a:cs typeface="Times New Roman"/>
                        </a:rPr>
                        <a:t>Proposta sopar: </a:t>
                      </a:r>
                      <a:r>
                        <a:rPr lang="ca-ES" sz="600" b="0" kern="1200" baseline="0" noProof="0" dirty="0">
                          <a:solidFill>
                            <a:schemeClr val="tx1"/>
                          </a:solidFill>
                          <a:latin typeface="+mn-lt"/>
                          <a:ea typeface="MS Gothic"/>
                          <a:cs typeface="Times New Roman"/>
                        </a:rPr>
                        <a:t>Gaspatxo + Llom arrebossat amb patates</a:t>
                      </a:r>
                      <a:endParaRPr lang="ca-ES" sz="600" b="1" kern="1200" baseline="0" noProof="0" dirty="0">
                        <a:solidFill>
                          <a:schemeClr val="accent2"/>
                        </a:solidFill>
                        <a:latin typeface="+mn-lt"/>
                        <a:ea typeface="MS Gothic"/>
                        <a:cs typeface="Times New Roman"/>
                      </a:endParaRPr>
                    </a:p>
                    <a:p>
                      <a:pPr marL="0" marR="0" lvl="0" indent="0" algn="l" defTabSz="10048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a-ES" sz="600" b="0" kern="1200" baseline="0" noProof="0" dirty="0">
                        <a:solidFill>
                          <a:schemeClr val="tx1"/>
                        </a:solidFill>
                        <a:latin typeface="+mn-lt"/>
                        <a:ea typeface="MS Gothic"/>
                        <a:cs typeface="Times New Roman"/>
                      </a:endParaRPr>
                    </a:p>
                  </a:txBody>
                  <a:tcPr marL="48439" marR="4843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48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800" b="1" kern="1200" baseline="0" noProof="0" dirty="0">
                          <a:solidFill>
                            <a:schemeClr val="accent2"/>
                          </a:solidFill>
                          <a:latin typeface="+mn-lt"/>
                          <a:ea typeface="MS Gothic"/>
                          <a:cs typeface="Times New Roman"/>
                        </a:rPr>
                        <a:t>12 </a:t>
                      </a:r>
                      <a:r>
                        <a:rPr lang="ca-ES" sz="700" b="1" kern="1200" baseline="0" noProof="0" dirty="0">
                          <a:solidFill>
                            <a:schemeClr val="accent2"/>
                          </a:solidFill>
                          <a:latin typeface="+mn-lt"/>
                          <a:ea typeface="MS Gothic"/>
                          <a:cs typeface="Times New Roman"/>
                        </a:rPr>
                        <a:t>                </a:t>
                      </a:r>
                      <a:r>
                        <a:rPr kumimoji="0" lang="ca-E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MS Gothic"/>
                          <a:cs typeface="Times New Roman"/>
                        </a:rPr>
                        <a:t>K:594  H: 58  P:26  L: 27</a:t>
                      </a:r>
                      <a:endParaRPr lang="ca-ES" sz="700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0" marR="0" lvl="0" indent="0" algn="ctr" defTabSz="10048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a-ES" sz="700" b="0" kern="1200" baseline="0" noProof="0" dirty="0">
                        <a:solidFill>
                          <a:schemeClr val="tx1"/>
                        </a:solidFill>
                        <a:latin typeface="+mn-lt"/>
                        <a:ea typeface="MS Gothic"/>
                        <a:cs typeface="Times New Roman"/>
                      </a:endParaRPr>
                    </a:p>
                    <a:p>
                      <a:pPr marL="0" marR="0" lvl="0" indent="0" algn="ctr" defTabSz="10048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800" b="1" kern="1200" baseline="0" noProof="0" dirty="0">
                          <a:solidFill>
                            <a:schemeClr val="tx1"/>
                          </a:solidFill>
                          <a:latin typeface="+mn-lt"/>
                          <a:ea typeface="MS Gothic"/>
                          <a:cs typeface="Times New Roman"/>
                        </a:rPr>
                        <a:t>Paella de verdures</a:t>
                      </a:r>
                    </a:p>
                    <a:p>
                      <a:pPr marL="0" marR="0" lvl="0" indent="0" algn="ctr" defTabSz="10048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800" b="1" kern="1200" baseline="0" noProof="0" dirty="0" err="1">
                          <a:solidFill>
                            <a:schemeClr val="tx1"/>
                          </a:solidFill>
                          <a:latin typeface="+mn-lt"/>
                          <a:ea typeface="MS Gothic"/>
                          <a:cs typeface="Times New Roman"/>
                        </a:rPr>
                        <a:t>Pernilets</a:t>
                      </a:r>
                      <a:r>
                        <a:rPr lang="ca-ES" sz="800" b="1" kern="1200" baseline="0" noProof="0" dirty="0">
                          <a:solidFill>
                            <a:schemeClr val="tx1"/>
                          </a:solidFill>
                          <a:latin typeface="+mn-lt"/>
                          <a:ea typeface="MS Gothic"/>
                          <a:cs typeface="Times New Roman"/>
                        </a:rPr>
                        <a:t> de pollastre al forn</a:t>
                      </a:r>
                    </a:p>
                    <a:p>
                      <a:pPr algn="ctr"/>
                      <a:r>
                        <a:rPr lang="ca-ES" sz="800" b="1" kern="1200" baseline="0" noProof="0" dirty="0">
                          <a:solidFill>
                            <a:srgbClr val="00B050"/>
                          </a:solidFill>
                          <a:latin typeface="+mn-lt"/>
                          <a:ea typeface="MS Gothic"/>
                          <a:cs typeface="Times New Roman"/>
                        </a:rPr>
                        <a:t>Fruita de temporada</a:t>
                      </a:r>
                      <a:r>
                        <a:rPr lang="ca-ES" sz="700" b="1" kern="1200" baseline="0" noProof="0" dirty="0">
                          <a:solidFill>
                            <a:srgbClr val="00B050"/>
                          </a:solidFill>
                          <a:latin typeface="+mn-lt"/>
                          <a:ea typeface="MS Gothic"/>
                          <a:cs typeface="Times New Roman"/>
                        </a:rPr>
                        <a:t> </a:t>
                      </a:r>
                      <a:r>
                        <a:rPr lang="ca-ES" sz="700" b="1" kern="1200" baseline="0" noProof="0" dirty="0">
                          <a:solidFill>
                            <a:schemeClr val="tx1"/>
                          </a:solidFill>
                          <a:latin typeface="+mn-lt"/>
                          <a:ea typeface="MS Gothic"/>
                          <a:cs typeface="Times New Roman"/>
                        </a:rPr>
                        <a:t> </a:t>
                      </a:r>
                      <a:r>
                        <a:rPr lang="ca-ES" sz="600" b="1" kern="1200" baseline="0" noProof="0" dirty="0">
                          <a:solidFill>
                            <a:schemeClr val="tx1"/>
                          </a:solidFill>
                          <a:latin typeface="+mn-lt"/>
                          <a:ea typeface="MS Gothic"/>
                          <a:cs typeface="Times New Roman"/>
                        </a:rPr>
                        <a:t>(15)</a:t>
                      </a:r>
                      <a:endParaRPr lang="ca-ES" sz="600" b="0" kern="1200" baseline="0" noProof="0" dirty="0">
                        <a:solidFill>
                          <a:schemeClr val="tx1"/>
                        </a:solidFill>
                        <a:latin typeface="+mn-lt"/>
                        <a:ea typeface="MS Gothic"/>
                        <a:cs typeface="Times New Roman"/>
                      </a:endParaRPr>
                    </a:p>
                    <a:p>
                      <a:pPr marL="0" marR="0" lvl="0" indent="0" algn="ctr" defTabSz="10048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a-ES" sz="700" b="0" kern="1200" baseline="0" noProof="0" dirty="0">
                        <a:solidFill>
                          <a:schemeClr val="tx1"/>
                        </a:solidFill>
                        <a:latin typeface="+mn-lt"/>
                        <a:ea typeface="MS Gothic"/>
                        <a:cs typeface="Times New Roman"/>
                      </a:endParaRPr>
                    </a:p>
                    <a:p>
                      <a:pPr marL="0" marR="0" lvl="0" indent="0" algn="ctr" defTabSz="10048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a-ES" sz="700" b="0" kern="1200" baseline="0" noProof="0" dirty="0">
                        <a:solidFill>
                          <a:schemeClr val="tx1"/>
                        </a:solidFill>
                        <a:latin typeface="+mn-lt"/>
                        <a:ea typeface="MS Gothic"/>
                        <a:cs typeface="Times New Roman"/>
                      </a:endParaRPr>
                    </a:p>
                    <a:p>
                      <a:pPr marL="0" marR="0" lvl="0" indent="0" algn="ctr" defTabSz="10048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600" b="1" kern="1200" baseline="0" noProof="0" dirty="0">
                          <a:solidFill>
                            <a:schemeClr val="tx1"/>
                          </a:solidFill>
                          <a:latin typeface="+mn-lt"/>
                          <a:ea typeface="MS Gothic"/>
                          <a:cs typeface="Times New Roman"/>
                        </a:rPr>
                        <a:t>Proposta sopar: </a:t>
                      </a:r>
                      <a:r>
                        <a:rPr lang="ca-ES" sz="600" b="0" kern="1200" baseline="0" noProof="0" dirty="0">
                          <a:solidFill>
                            <a:schemeClr val="tx1"/>
                          </a:solidFill>
                          <a:latin typeface="+mn-lt"/>
                          <a:ea typeface="MS Gothic"/>
                          <a:cs typeface="Times New Roman"/>
                        </a:rPr>
                        <a:t>Trinxat + Patates farcides amb bolonyesa vegetal</a:t>
                      </a:r>
                      <a:endParaRPr lang="ca-ES" sz="600" b="0" kern="1200" baseline="0" noProof="0" dirty="0">
                        <a:solidFill>
                          <a:srgbClr val="00B050"/>
                        </a:solidFill>
                        <a:latin typeface="+mn-lt"/>
                        <a:ea typeface="MS Gothic"/>
                        <a:cs typeface="Times New Roman"/>
                      </a:endParaRPr>
                    </a:p>
                  </a:txBody>
                  <a:tcPr marL="48439" marR="4843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48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800" b="1" kern="1200" baseline="0" noProof="0" dirty="0">
                          <a:solidFill>
                            <a:schemeClr val="accent2"/>
                          </a:solidFill>
                          <a:latin typeface="+mn-lt"/>
                          <a:ea typeface="MS Gothic"/>
                          <a:cs typeface="Times New Roman"/>
                        </a:rPr>
                        <a:t>13  </a:t>
                      </a:r>
                      <a:r>
                        <a:rPr lang="ca-ES" sz="700" b="1" kern="1200" baseline="0" noProof="0" dirty="0">
                          <a:solidFill>
                            <a:schemeClr val="accent2"/>
                          </a:solidFill>
                          <a:latin typeface="+mn-lt"/>
                          <a:ea typeface="MS Gothic"/>
                          <a:cs typeface="Times New Roman"/>
                        </a:rPr>
                        <a:t>               </a:t>
                      </a:r>
                      <a:r>
                        <a:rPr kumimoji="0" lang="ca-E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MS Gothic"/>
                          <a:cs typeface="Times New Roman"/>
                        </a:rPr>
                        <a:t>K:579  H: 63  P:22  L: 27</a:t>
                      </a:r>
                      <a:endParaRPr lang="ca-ES" sz="700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0" marR="0" lvl="0" indent="0" algn="ctr" defTabSz="10048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a-ES" sz="700" b="0" kern="1200" baseline="0" noProof="0" dirty="0">
                        <a:solidFill>
                          <a:schemeClr val="tx1"/>
                        </a:solidFill>
                        <a:latin typeface="+mn-lt"/>
                        <a:ea typeface="MS Gothic"/>
                        <a:cs typeface="Times New Roman"/>
                      </a:endParaRPr>
                    </a:p>
                    <a:p>
                      <a:pPr algn="ctr"/>
                      <a:r>
                        <a:rPr lang="ca-ES" sz="800" b="1" kern="1200" baseline="0" noProof="0" dirty="0">
                          <a:solidFill>
                            <a:schemeClr val="tx1"/>
                          </a:solidFill>
                          <a:latin typeface="+mn-lt"/>
                          <a:ea typeface="MS Gothic"/>
                          <a:cs typeface="Times New Roman"/>
                        </a:rPr>
                        <a:t>Crema de pastanaga</a:t>
                      </a:r>
                    </a:p>
                    <a:p>
                      <a:pPr algn="ctr"/>
                      <a:r>
                        <a:rPr lang="ca-ES" sz="800" b="1" kern="1200" baseline="0" noProof="0" dirty="0">
                          <a:solidFill>
                            <a:schemeClr val="tx1"/>
                          </a:solidFill>
                          <a:latin typeface="+mn-lt"/>
                          <a:ea typeface="MS Gothic"/>
                          <a:cs typeface="Times New Roman"/>
                        </a:rPr>
                        <a:t>Espaguetis a la bolonyesa vegetal</a:t>
                      </a:r>
                    </a:p>
                    <a:p>
                      <a:pPr algn="ctr"/>
                      <a:r>
                        <a:rPr lang="ca-ES" sz="800" b="1" kern="1200" baseline="0" noProof="0" dirty="0">
                          <a:solidFill>
                            <a:srgbClr val="00B050"/>
                          </a:solidFill>
                          <a:latin typeface="+mn-lt"/>
                          <a:ea typeface="MS Gothic"/>
                          <a:cs typeface="Times New Roman"/>
                        </a:rPr>
                        <a:t>Fruita de temporada </a:t>
                      </a:r>
                      <a:r>
                        <a:rPr lang="ca-ES" sz="800" b="1" kern="1200" baseline="0" noProof="0" dirty="0">
                          <a:solidFill>
                            <a:schemeClr val="tx1"/>
                          </a:solidFill>
                          <a:latin typeface="+mn-lt"/>
                          <a:ea typeface="MS Gothic"/>
                          <a:cs typeface="Times New Roman"/>
                        </a:rPr>
                        <a:t> </a:t>
                      </a:r>
                      <a:r>
                        <a:rPr lang="ca-ES" sz="600" b="1" kern="1200" baseline="0" noProof="0" dirty="0">
                          <a:solidFill>
                            <a:schemeClr val="tx1"/>
                          </a:solidFill>
                          <a:latin typeface="+mn-lt"/>
                          <a:ea typeface="MS Gothic"/>
                          <a:cs typeface="Times New Roman"/>
                        </a:rPr>
                        <a:t>(1,6)</a:t>
                      </a:r>
                      <a:endParaRPr lang="ca-ES" sz="600" b="0" kern="1200" baseline="0" noProof="0" dirty="0">
                        <a:solidFill>
                          <a:schemeClr val="tx1"/>
                        </a:solidFill>
                        <a:latin typeface="+mn-lt"/>
                        <a:ea typeface="MS Gothic"/>
                        <a:cs typeface="Times New Roman"/>
                      </a:endParaRPr>
                    </a:p>
                    <a:p>
                      <a:pPr marL="0" marR="0" lvl="0" indent="0" algn="ctr" defTabSz="10048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a-ES" sz="700" b="0" kern="1200" baseline="0" noProof="0" dirty="0">
                        <a:solidFill>
                          <a:schemeClr val="tx1"/>
                        </a:solidFill>
                        <a:latin typeface="+mn-lt"/>
                        <a:ea typeface="MS Gothic"/>
                        <a:cs typeface="Times New Roman"/>
                      </a:endParaRPr>
                    </a:p>
                    <a:p>
                      <a:pPr marL="0" marR="0" lvl="0" indent="0" algn="ctr" defTabSz="10048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600" b="1" kern="1200" baseline="0" noProof="0" dirty="0">
                          <a:solidFill>
                            <a:schemeClr val="tx1"/>
                          </a:solidFill>
                          <a:latin typeface="+mn-lt"/>
                          <a:ea typeface="MS Gothic"/>
                          <a:cs typeface="Times New Roman"/>
                        </a:rPr>
                        <a:t>Proposta sopar: </a:t>
                      </a:r>
                      <a:r>
                        <a:rPr lang="ca-ES" sz="600" b="0" kern="1200" baseline="0" noProof="0" dirty="0">
                          <a:solidFill>
                            <a:schemeClr val="tx1"/>
                          </a:solidFill>
                          <a:latin typeface="+mn-lt"/>
                          <a:ea typeface="MS Gothic"/>
                          <a:cs typeface="Times New Roman"/>
                        </a:rPr>
                        <a:t>Amanida + Truita de patates i </a:t>
                      </a:r>
                      <a:r>
                        <a:rPr lang="ca-ES" sz="600" b="0" kern="1200" baseline="0" noProof="0" dirty="0" err="1">
                          <a:solidFill>
                            <a:schemeClr val="tx1"/>
                          </a:solidFill>
                          <a:latin typeface="+mn-lt"/>
                          <a:ea typeface="MS Gothic"/>
                          <a:cs typeface="Times New Roman"/>
                        </a:rPr>
                        <a:t>sobradada</a:t>
                      </a:r>
                      <a:endParaRPr lang="ca-ES" sz="600" b="1" kern="1200" baseline="0" noProof="0" dirty="0">
                        <a:solidFill>
                          <a:schemeClr val="accent2"/>
                        </a:solidFill>
                        <a:latin typeface="+mn-lt"/>
                        <a:ea typeface="MS Gothic"/>
                        <a:cs typeface="Times New Roman"/>
                      </a:endParaRPr>
                    </a:p>
                    <a:p>
                      <a:pPr marL="0" marR="0" lvl="0" indent="0" algn="ctr" defTabSz="10048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a-ES" sz="600" b="0" kern="1200" baseline="0" noProof="0" dirty="0">
                        <a:solidFill>
                          <a:srgbClr val="00B050"/>
                        </a:solidFill>
                        <a:latin typeface="+mn-lt"/>
                        <a:ea typeface="MS Gothic"/>
                        <a:cs typeface="Times New Roman"/>
                      </a:endParaRPr>
                    </a:p>
                  </a:txBody>
                  <a:tcPr marL="48439" marR="4843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48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800" b="1" kern="1200" baseline="0" noProof="0" dirty="0">
                          <a:solidFill>
                            <a:schemeClr val="accent2"/>
                          </a:solidFill>
                          <a:latin typeface="+mn-lt"/>
                          <a:ea typeface="MS Gothic"/>
                          <a:cs typeface="Times New Roman"/>
                        </a:rPr>
                        <a:t>14</a:t>
                      </a:r>
                      <a:r>
                        <a:rPr lang="ca-ES" sz="700" b="1" kern="1200" baseline="0" noProof="0" dirty="0">
                          <a:solidFill>
                            <a:schemeClr val="accent2"/>
                          </a:solidFill>
                          <a:latin typeface="+mn-lt"/>
                          <a:ea typeface="MS Gothic"/>
                          <a:cs typeface="Times New Roman"/>
                        </a:rPr>
                        <a:t>                 </a:t>
                      </a:r>
                      <a:r>
                        <a:rPr kumimoji="0" lang="ca-E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MS Gothic"/>
                          <a:cs typeface="Times New Roman"/>
                        </a:rPr>
                        <a:t>K:577 H: 58  P:25  L: 28</a:t>
                      </a:r>
                      <a:endParaRPr lang="ca-ES" sz="700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0" marR="0" lvl="0" indent="0" algn="ctr" defTabSz="10048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a-ES" sz="700" b="0" kern="1200" baseline="0" noProof="0" dirty="0">
                        <a:solidFill>
                          <a:schemeClr val="tx1"/>
                        </a:solidFill>
                        <a:latin typeface="+mn-lt"/>
                        <a:ea typeface="MS Gothic"/>
                        <a:cs typeface="Times New Roman"/>
                      </a:endParaRPr>
                    </a:p>
                    <a:p>
                      <a:pPr marL="0" marR="0" lvl="0" indent="0" algn="ctr" defTabSz="10048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800" b="1" kern="1200" baseline="0" noProof="0" dirty="0" err="1">
                          <a:solidFill>
                            <a:schemeClr val="tx1"/>
                          </a:solidFill>
                          <a:latin typeface="+mn-lt"/>
                          <a:ea typeface="MS Gothic"/>
                          <a:cs typeface="Times New Roman"/>
                        </a:rPr>
                        <a:t>Ensaladilla</a:t>
                      </a:r>
                      <a:endParaRPr lang="ca-ES" sz="800" b="1" kern="1200" baseline="0" noProof="0" dirty="0">
                        <a:solidFill>
                          <a:schemeClr val="tx1"/>
                        </a:solidFill>
                        <a:latin typeface="+mn-lt"/>
                        <a:ea typeface="MS Gothic"/>
                        <a:cs typeface="Times New Roman"/>
                      </a:endParaRPr>
                    </a:p>
                    <a:p>
                      <a:pPr marL="0" marR="0" lvl="0" indent="0" algn="ctr" defTabSz="10048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800" b="1" kern="1200" baseline="0" noProof="0" dirty="0" err="1">
                          <a:solidFill>
                            <a:schemeClr val="tx1"/>
                          </a:solidFill>
                          <a:latin typeface="+mn-lt"/>
                          <a:ea typeface="MS Gothic"/>
                          <a:cs typeface="Times New Roman"/>
                        </a:rPr>
                        <a:t>Escalopins</a:t>
                      </a:r>
                      <a:r>
                        <a:rPr lang="ca-ES" sz="800" b="1" kern="1200" baseline="0" noProof="0" dirty="0">
                          <a:solidFill>
                            <a:schemeClr val="tx1"/>
                          </a:solidFill>
                          <a:latin typeface="+mn-lt"/>
                          <a:ea typeface="MS Gothic"/>
                          <a:cs typeface="Times New Roman"/>
                        </a:rPr>
                        <a:t> de vedella amb all i julivert </a:t>
                      </a:r>
                      <a:endParaRPr lang="ca-ES" sz="800" b="1" kern="1200" baseline="0" noProof="0" dirty="0">
                        <a:solidFill>
                          <a:srgbClr val="00B050"/>
                        </a:solidFill>
                        <a:latin typeface="+mn-lt"/>
                        <a:ea typeface="MS Gothic"/>
                        <a:cs typeface="Times New Roman"/>
                      </a:endParaRPr>
                    </a:p>
                    <a:p>
                      <a:pPr algn="ctr"/>
                      <a:r>
                        <a:rPr lang="ca-ES" sz="800" b="1" kern="1200" baseline="0" noProof="0" dirty="0">
                          <a:solidFill>
                            <a:srgbClr val="00B050"/>
                          </a:solidFill>
                          <a:latin typeface="+mn-lt"/>
                          <a:ea typeface="MS Gothic"/>
                          <a:cs typeface="Times New Roman"/>
                        </a:rPr>
                        <a:t>Fruita de temporada </a:t>
                      </a:r>
                      <a:r>
                        <a:rPr lang="ca-ES" sz="800" b="1" kern="1200" baseline="0" noProof="0" dirty="0">
                          <a:solidFill>
                            <a:schemeClr val="tx1"/>
                          </a:solidFill>
                          <a:latin typeface="+mn-lt"/>
                          <a:ea typeface="MS Gothic"/>
                          <a:cs typeface="Times New Roman"/>
                        </a:rPr>
                        <a:t> </a:t>
                      </a:r>
                      <a:r>
                        <a:rPr lang="ca-ES" sz="600" b="1" kern="1200" baseline="0" noProof="0" dirty="0">
                          <a:solidFill>
                            <a:schemeClr val="tx1"/>
                          </a:solidFill>
                          <a:latin typeface="+mn-lt"/>
                          <a:ea typeface="MS Gothic"/>
                          <a:cs typeface="Times New Roman"/>
                        </a:rPr>
                        <a:t>(3,4,15)</a:t>
                      </a:r>
                      <a:endParaRPr lang="ca-ES" sz="600" b="0" kern="1200" baseline="0" noProof="0" dirty="0">
                        <a:solidFill>
                          <a:schemeClr val="tx1"/>
                        </a:solidFill>
                        <a:latin typeface="+mn-lt"/>
                        <a:ea typeface="MS Gothic"/>
                        <a:cs typeface="Times New Roman"/>
                      </a:endParaRPr>
                    </a:p>
                    <a:p>
                      <a:pPr marL="0" marR="0" lvl="0" indent="0" algn="ctr" defTabSz="10048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a-ES" sz="700" b="0" kern="1200" baseline="0" noProof="0" dirty="0">
                        <a:solidFill>
                          <a:schemeClr val="tx1"/>
                        </a:solidFill>
                        <a:latin typeface="+mn-lt"/>
                        <a:ea typeface="MS Gothic"/>
                        <a:cs typeface="Times New Roman"/>
                      </a:endParaRPr>
                    </a:p>
                    <a:p>
                      <a:pPr marL="0" marR="0" lvl="0" indent="0" algn="ctr" defTabSz="10048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a-ES" sz="700" b="0" kern="1200" baseline="0" noProof="0" dirty="0">
                        <a:solidFill>
                          <a:schemeClr val="tx1"/>
                        </a:solidFill>
                        <a:latin typeface="+mn-lt"/>
                        <a:ea typeface="MS Gothic"/>
                        <a:cs typeface="Times New Roman"/>
                      </a:endParaRPr>
                    </a:p>
                    <a:p>
                      <a:pPr marL="0" marR="0" lvl="0" indent="0" algn="ctr" defTabSz="10048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600" b="1" kern="1200" baseline="0" noProof="0" dirty="0">
                          <a:solidFill>
                            <a:schemeClr val="tx1"/>
                          </a:solidFill>
                          <a:latin typeface="+mn-lt"/>
                          <a:ea typeface="MS Gothic"/>
                          <a:cs typeface="Times New Roman"/>
                        </a:rPr>
                        <a:t>Proposta sopar: </a:t>
                      </a:r>
                      <a:r>
                        <a:rPr lang="ca-ES" sz="600" b="0" kern="1200" baseline="0" noProof="0" dirty="0">
                          <a:solidFill>
                            <a:schemeClr val="tx1"/>
                          </a:solidFill>
                          <a:latin typeface="+mn-lt"/>
                          <a:ea typeface="MS Gothic"/>
                          <a:cs typeface="Times New Roman"/>
                        </a:rPr>
                        <a:t>Sopa d’arròs + Peix amb amanida</a:t>
                      </a:r>
                      <a:endParaRPr lang="ca-ES" sz="600" b="1" kern="1200" baseline="0" noProof="0" dirty="0">
                        <a:solidFill>
                          <a:schemeClr val="accent2"/>
                        </a:solidFill>
                        <a:latin typeface="+mn-lt"/>
                        <a:ea typeface="MS Gothic"/>
                        <a:cs typeface="Times New Roman"/>
                      </a:endParaRPr>
                    </a:p>
                    <a:p>
                      <a:pPr marL="0" marR="0" lvl="0" indent="0" algn="ctr" defTabSz="10048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a-ES" sz="600" b="0" kern="1200" baseline="0" noProof="0" dirty="0">
                        <a:solidFill>
                          <a:srgbClr val="00B050"/>
                        </a:solidFill>
                        <a:latin typeface="+mn-lt"/>
                        <a:ea typeface="MS Gothic"/>
                        <a:cs typeface="Times New Roman"/>
                      </a:endParaRPr>
                    </a:p>
                  </a:txBody>
                  <a:tcPr marL="48439" marR="4843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70532">
                <a:tc>
                  <a:txBody>
                    <a:bodyPr/>
                    <a:lstStyle/>
                    <a:p>
                      <a:pPr marL="0" marR="0" lvl="0" indent="0" algn="l" defTabSz="10048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800" b="1" kern="1200" baseline="0" noProof="0" dirty="0">
                          <a:solidFill>
                            <a:schemeClr val="accent2"/>
                          </a:solidFill>
                          <a:latin typeface="+mn-lt"/>
                          <a:ea typeface="MS Gothic"/>
                          <a:cs typeface="Times New Roman"/>
                        </a:rPr>
                        <a:t>17</a:t>
                      </a:r>
                      <a:r>
                        <a:rPr lang="ca-ES" sz="700" b="1" kern="1200" baseline="0" noProof="0" dirty="0">
                          <a:solidFill>
                            <a:schemeClr val="accent2"/>
                          </a:solidFill>
                          <a:latin typeface="+mn-lt"/>
                          <a:ea typeface="MS Gothic"/>
                          <a:cs typeface="Times New Roman"/>
                        </a:rPr>
                        <a:t>                 </a:t>
                      </a:r>
                      <a:r>
                        <a:rPr kumimoji="0" lang="ca-E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MS Gothic"/>
                          <a:cs typeface="Times New Roman"/>
                        </a:rPr>
                        <a:t>K:618  H: 62  P:18 L: 30</a:t>
                      </a:r>
                      <a:endParaRPr lang="ca-ES" sz="700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0" marR="0" lvl="0" indent="0" algn="ctr" defTabSz="10048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a-ES" sz="700" b="0" kern="1200" baseline="0" noProof="0" dirty="0">
                        <a:solidFill>
                          <a:schemeClr val="tx1"/>
                        </a:solidFill>
                        <a:latin typeface="+mn-lt"/>
                        <a:ea typeface="MS Gothic"/>
                        <a:cs typeface="Times New Roman"/>
                      </a:endParaRPr>
                    </a:p>
                    <a:p>
                      <a:pPr algn="ctr"/>
                      <a:r>
                        <a:rPr lang="ca-ES" sz="800" b="1" kern="1200" baseline="0" noProof="0" dirty="0">
                          <a:solidFill>
                            <a:schemeClr val="tx1"/>
                          </a:solidFill>
                          <a:latin typeface="+mn-lt"/>
                          <a:ea typeface="MS Gothic"/>
                          <a:cs typeface="Times New Roman"/>
                        </a:rPr>
                        <a:t>Arròs integral amb verdures i salsa de soja</a:t>
                      </a:r>
                    </a:p>
                    <a:p>
                      <a:pPr algn="ctr"/>
                      <a:r>
                        <a:rPr lang="ca-ES" sz="800" b="1" kern="1200" baseline="0" noProof="0" dirty="0">
                          <a:solidFill>
                            <a:schemeClr val="tx1"/>
                          </a:solidFill>
                          <a:latin typeface="+mn-lt"/>
                          <a:ea typeface="MS Gothic"/>
                          <a:cs typeface="Times New Roman"/>
                        </a:rPr>
                        <a:t>Croquetes de bacallà</a:t>
                      </a:r>
                    </a:p>
                    <a:p>
                      <a:pPr algn="ctr"/>
                      <a:r>
                        <a:rPr lang="ca-ES" sz="800" b="1" kern="1200" baseline="0" noProof="0" dirty="0">
                          <a:solidFill>
                            <a:srgbClr val="00B050"/>
                          </a:solidFill>
                          <a:latin typeface="+mn-lt"/>
                          <a:ea typeface="MS Gothic"/>
                          <a:cs typeface="Times New Roman"/>
                        </a:rPr>
                        <a:t>Fruita de temporada </a:t>
                      </a:r>
                      <a:r>
                        <a:rPr lang="ca-ES" sz="800" b="1" kern="1200" baseline="0" noProof="0" dirty="0">
                          <a:solidFill>
                            <a:schemeClr val="tx1"/>
                          </a:solidFill>
                          <a:latin typeface="+mn-lt"/>
                          <a:ea typeface="MS Gothic"/>
                          <a:cs typeface="Times New Roman"/>
                        </a:rPr>
                        <a:t> </a:t>
                      </a:r>
                      <a:r>
                        <a:rPr lang="ca-ES" sz="600" b="1" kern="1200" baseline="0" noProof="0" dirty="0">
                          <a:solidFill>
                            <a:schemeClr val="tx1"/>
                          </a:solidFill>
                          <a:latin typeface="+mn-lt"/>
                          <a:ea typeface="MS Gothic"/>
                          <a:cs typeface="Times New Roman"/>
                        </a:rPr>
                        <a:t>(1,3,4,6,7,8,12,14)</a:t>
                      </a:r>
                      <a:endParaRPr lang="ca-ES" sz="600" b="0" kern="1200" baseline="0" noProof="0" dirty="0">
                        <a:solidFill>
                          <a:schemeClr val="tx1"/>
                        </a:solidFill>
                        <a:latin typeface="+mn-lt"/>
                        <a:ea typeface="MS Gothic"/>
                        <a:cs typeface="Times New Roman"/>
                      </a:endParaRPr>
                    </a:p>
                    <a:p>
                      <a:pPr marL="0" marR="0" lvl="0" indent="0" algn="ctr" defTabSz="10048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a-ES" sz="700" b="0" kern="1200" baseline="0" noProof="0" dirty="0">
                        <a:solidFill>
                          <a:schemeClr val="tx1"/>
                        </a:solidFill>
                        <a:latin typeface="+mn-lt"/>
                        <a:ea typeface="MS Gothic"/>
                        <a:cs typeface="Times New Roman"/>
                      </a:endParaRPr>
                    </a:p>
                    <a:p>
                      <a:pPr marL="0" marR="0" lvl="0" indent="0" algn="ctr" defTabSz="10048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600" b="1" kern="1200" baseline="0" noProof="0" dirty="0">
                          <a:solidFill>
                            <a:schemeClr val="tx1"/>
                          </a:solidFill>
                          <a:latin typeface="+mn-lt"/>
                          <a:ea typeface="MS Gothic"/>
                          <a:cs typeface="Times New Roman"/>
                        </a:rPr>
                        <a:t>Proposta sopar: </a:t>
                      </a:r>
                      <a:r>
                        <a:rPr lang="ca-ES" sz="600" b="0" kern="1200" baseline="0" noProof="0" dirty="0" err="1">
                          <a:solidFill>
                            <a:schemeClr val="tx1"/>
                          </a:solidFill>
                          <a:latin typeface="+mn-lt"/>
                          <a:ea typeface="MS Gothic"/>
                          <a:cs typeface="Times New Roman"/>
                        </a:rPr>
                        <a:t>Panatxé</a:t>
                      </a:r>
                      <a:r>
                        <a:rPr lang="ca-ES" sz="600" b="0" kern="1200" baseline="0" noProof="0" dirty="0">
                          <a:solidFill>
                            <a:schemeClr val="tx1"/>
                          </a:solidFill>
                          <a:latin typeface="+mn-lt"/>
                          <a:ea typeface="MS Gothic"/>
                          <a:cs typeface="Times New Roman"/>
                        </a:rPr>
                        <a:t> de verdures + Pollastre amb llimona</a:t>
                      </a:r>
                      <a:endParaRPr lang="ca-ES" sz="600" b="1" kern="1200" baseline="0" noProof="0" dirty="0">
                        <a:solidFill>
                          <a:schemeClr val="accent2"/>
                        </a:solidFill>
                        <a:latin typeface="+mn-lt"/>
                        <a:ea typeface="MS Gothic"/>
                        <a:cs typeface="Times New Roman"/>
                      </a:endParaRPr>
                    </a:p>
                    <a:p>
                      <a:pPr marL="0" marR="0" lvl="0" indent="0" algn="ctr" defTabSz="10048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a-ES" sz="600" b="0" kern="1200" baseline="0" noProof="0" dirty="0">
                        <a:solidFill>
                          <a:schemeClr val="tx1"/>
                        </a:solidFill>
                        <a:latin typeface="+mn-lt"/>
                        <a:ea typeface="MS Gothic"/>
                        <a:cs typeface="Times New Roman"/>
                      </a:endParaRPr>
                    </a:p>
                  </a:txBody>
                  <a:tcPr marL="48439" marR="4843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0048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800" b="1" kern="1200" baseline="0" noProof="0" dirty="0">
                          <a:solidFill>
                            <a:schemeClr val="accent2"/>
                          </a:solidFill>
                          <a:latin typeface="+mn-lt"/>
                          <a:ea typeface="MS Gothic"/>
                          <a:cs typeface="Times New Roman"/>
                        </a:rPr>
                        <a:t>18                 </a:t>
                      </a:r>
                      <a:r>
                        <a:rPr lang="ca-ES" sz="700" baseline="0" dirty="0">
                          <a:solidFill>
                            <a:srgbClr val="000000"/>
                          </a:solidFill>
                          <a:latin typeface="+mn-lt"/>
                        </a:rPr>
                        <a:t>K:575 H:64 P:19 L:27 </a:t>
                      </a:r>
                      <a:endParaRPr lang="ca-ES" sz="800" b="1" kern="1200" baseline="0" noProof="0" dirty="0">
                        <a:solidFill>
                          <a:srgbClr val="00B050"/>
                        </a:solidFill>
                        <a:latin typeface="+mn-lt"/>
                        <a:ea typeface="MS Gothic"/>
                        <a:cs typeface="Times New Roman"/>
                      </a:endParaRPr>
                    </a:p>
                    <a:p>
                      <a:pPr marL="0" marR="0" lvl="0" indent="0" algn="ctr" defTabSz="10048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a-ES" sz="800" b="1" kern="1200" baseline="0" noProof="0" dirty="0">
                        <a:solidFill>
                          <a:schemeClr val="tx1"/>
                        </a:solidFill>
                        <a:latin typeface="+mn-lt"/>
                        <a:ea typeface="MS Gothic"/>
                        <a:cs typeface="Times New Roman"/>
                      </a:endParaRPr>
                    </a:p>
                    <a:p>
                      <a:pPr marL="0" marR="0" lvl="0" indent="0" algn="ctr" defTabSz="10048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800" b="1" kern="1200" baseline="0" noProof="0" dirty="0">
                          <a:solidFill>
                            <a:schemeClr val="tx1"/>
                          </a:solidFill>
                          <a:latin typeface="+mn-lt"/>
                          <a:ea typeface="MS Gothic"/>
                          <a:cs typeface="Times New Roman"/>
                        </a:rPr>
                        <a:t>Bròquil amb patates</a:t>
                      </a:r>
                    </a:p>
                    <a:p>
                      <a:pPr marL="0" marR="0" lvl="0" indent="0" algn="ctr" defTabSz="10048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800" b="1" kern="1200" baseline="0" noProof="0" dirty="0">
                          <a:solidFill>
                            <a:schemeClr val="tx1"/>
                          </a:solidFill>
                          <a:latin typeface="+mn-lt"/>
                          <a:ea typeface="MS Gothic"/>
                          <a:cs typeface="Times New Roman"/>
                        </a:rPr>
                        <a:t>Cigrons amb cus </a:t>
                      </a:r>
                      <a:r>
                        <a:rPr lang="ca-ES" sz="800" b="1" kern="1200" baseline="0" noProof="0" dirty="0" err="1">
                          <a:solidFill>
                            <a:schemeClr val="tx1"/>
                          </a:solidFill>
                          <a:latin typeface="+mn-lt"/>
                          <a:ea typeface="MS Gothic"/>
                          <a:cs typeface="Times New Roman"/>
                        </a:rPr>
                        <a:t>cus</a:t>
                      </a:r>
                      <a:r>
                        <a:rPr lang="ca-ES" sz="800" b="1" kern="1200" baseline="0" noProof="0" dirty="0">
                          <a:solidFill>
                            <a:schemeClr val="tx1"/>
                          </a:solidFill>
                          <a:latin typeface="+mn-lt"/>
                          <a:ea typeface="MS Gothic"/>
                          <a:cs typeface="Times New Roman"/>
                        </a:rPr>
                        <a:t> i </a:t>
                      </a:r>
                      <a:r>
                        <a:rPr lang="ca-ES" sz="800" b="1" kern="1200" baseline="0" noProof="0" dirty="0" err="1">
                          <a:solidFill>
                            <a:schemeClr val="tx1"/>
                          </a:solidFill>
                          <a:latin typeface="+mn-lt"/>
                          <a:ea typeface="MS Gothic"/>
                          <a:cs typeface="Times New Roman"/>
                        </a:rPr>
                        <a:t>pisto</a:t>
                      </a:r>
                      <a:endParaRPr lang="ca-ES" sz="800" b="1" kern="1200" baseline="0" noProof="0" dirty="0">
                        <a:solidFill>
                          <a:schemeClr val="tx1"/>
                        </a:solidFill>
                        <a:latin typeface="+mn-lt"/>
                        <a:ea typeface="MS Gothic"/>
                        <a:cs typeface="Times New Roman"/>
                      </a:endParaRPr>
                    </a:p>
                    <a:p>
                      <a:pPr marL="0" marR="0" lvl="0" indent="0" algn="ctr" defTabSz="10048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800" b="1" kern="1200" baseline="0" noProof="0" dirty="0">
                          <a:solidFill>
                            <a:srgbClr val="00B050"/>
                          </a:solidFill>
                          <a:latin typeface="+mn-lt"/>
                          <a:ea typeface="MS Gothic"/>
                          <a:cs typeface="Times New Roman"/>
                        </a:rPr>
                        <a:t>Fruita de temporada </a:t>
                      </a:r>
                      <a:r>
                        <a:rPr lang="ca-ES" sz="600" b="1" kern="1200" baseline="0" noProof="0" dirty="0">
                          <a:solidFill>
                            <a:schemeClr val="tx1"/>
                          </a:solidFill>
                          <a:latin typeface="+mn-lt"/>
                          <a:ea typeface="MS Gothic"/>
                          <a:cs typeface="Times New Roman"/>
                        </a:rPr>
                        <a:t>(1)</a:t>
                      </a:r>
                    </a:p>
                    <a:p>
                      <a:pPr marL="0" marR="0" lvl="0" indent="0" algn="ctr" defTabSz="10048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a-ES" sz="600" b="1" kern="1200" baseline="0" noProof="0" dirty="0">
                        <a:solidFill>
                          <a:schemeClr val="tx1"/>
                        </a:solidFill>
                        <a:latin typeface="+mn-lt"/>
                        <a:ea typeface="MS Gothic"/>
                        <a:cs typeface="Times New Roman"/>
                      </a:endParaRPr>
                    </a:p>
                    <a:p>
                      <a:pPr marL="0" marR="0" lvl="0" indent="0" algn="ctr" defTabSz="10048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a-ES" sz="600" b="1" kern="1200" baseline="0" noProof="0" dirty="0">
                        <a:solidFill>
                          <a:schemeClr val="tx1"/>
                        </a:solidFill>
                        <a:latin typeface="+mn-lt"/>
                        <a:ea typeface="MS Gothic"/>
                        <a:cs typeface="Times New Roman"/>
                      </a:endParaRPr>
                    </a:p>
                    <a:p>
                      <a:pPr marL="0" marR="0" lvl="0" indent="0" algn="ctr" defTabSz="10048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600" b="1" kern="1200" baseline="0" noProof="0" dirty="0">
                          <a:solidFill>
                            <a:schemeClr val="tx1"/>
                          </a:solidFill>
                          <a:latin typeface="+mn-lt"/>
                          <a:ea typeface="MS Gothic"/>
                          <a:cs typeface="Times New Roman"/>
                        </a:rPr>
                        <a:t>Proposta sopar: </a:t>
                      </a:r>
                      <a:r>
                        <a:rPr lang="ca-ES" sz="600" b="0" kern="1200" baseline="0" noProof="0" dirty="0">
                          <a:solidFill>
                            <a:schemeClr val="tx1"/>
                          </a:solidFill>
                          <a:latin typeface="+mn-lt"/>
                          <a:ea typeface="MS Gothic"/>
                          <a:cs typeface="Times New Roman"/>
                        </a:rPr>
                        <a:t>Amanida de pasta amb ou</a:t>
                      </a:r>
                    </a:p>
                  </a:txBody>
                  <a:tcPr marL="48439" marR="4843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0048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800" b="1" kern="1200" baseline="0" noProof="0" dirty="0">
                          <a:solidFill>
                            <a:schemeClr val="accent2"/>
                          </a:solidFill>
                          <a:latin typeface="+mn-lt"/>
                          <a:ea typeface="MS Gothic"/>
                          <a:cs typeface="Times New Roman"/>
                        </a:rPr>
                        <a:t>19                  </a:t>
                      </a:r>
                      <a:r>
                        <a:rPr lang="ca-ES" sz="700" baseline="0" dirty="0">
                          <a:solidFill>
                            <a:srgbClr val="000000"/>
                          </a:solidFill>
                          <a:latin typeface="+mn-lt"/>
                        </a:rPr>
                        <a:t>K:539 H:56 P:20 L:31</a:t>
                      </a:r>
                      <a:r>
                        <a:rPr lang="ca-ES" sz="600" baseline="0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endParaRPr lang="ca-ES" sz="800" b="1" kern="1200" baseline="0" noProof="0" dirty="0">
                        <a:solidFill>
                          <a:srgbClr val="00B050"/>
                        </a:solidFill>
                        <a:latin typeface="+mn-lt"/>
                        <a:ea typeface="MS Gothic"/>
                        <a:cs typeface="Times New Roman"/>
                      </a:endParaRPr>
                    </a:p>
                    <a:p>
                      <a:pPr marL="0" marR="0" lvl="0" indent="0" algn="ctr" defTabSz="10048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a-ES" sz="800" b="1" kern="1200" baseline="0" noProof="0" dirty="0">
                        <a:solidFill>
                          <a:schemeClr val="tx1"/>
                        </a:solidFill>
                        <a:latin typeface="+mn-lt"/>
                        <a:ea typeface="MS Gothic"/>
                        <a:cs typeface="Times New Roman"/>
                      </a:endParaRPr>
                    </a:p>
                    <a:p>
                      <a:pPr marL="0" marR="0" lvl="0" indent="0" algn="ctr" defTabSz="10048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800" b="1" kern="1200" baseline="0" noProof="0" dirty="0">
                          <a:solidFill>
                            <a:schemeClr val="tx1"/>
                          </a:solidFill>
                          <a:latin typeface="+mn-lt"/>
                          <a:ea typeface="MS Gothic"/>
                          <a:cs typeface="Times New Roman"/>
                        </a:rPr>
                        <a:t>Crema de porro amb crostons</a:t>
                      </a:r>
                    </a:p>
                    <a:p>
                      <a:pPr marL="0" marR="0" lvl="0" indent="0" algn="ctr" defTabSz="10048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800" b="1" kern="1200" baseline="0" noProof="0" dirty="0">
                          <a:solidFill>
                            <a:schemeClr val="tx1"/>
                          </a:solidFill>
                          <a:latin typeface="+mn-lt"/>
                          <a:ea typeface="MS Gothic"/>
                          <a:cs typeface="Times New Roman"/>
                        </a:rPr>
                        <a:t> Estofat de magra de porc amb patates</a:t>
                      </a:r>
                    </a:p>
                    <a:p>
                      <a:pPr marL="0" marR="0" lvl="0" indent="0" algn="ctr" defTabSz="10048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800" b="1" kern="1200" baseline="0" noProof="0" dirty="0">
                          <a:solidFill>
                            <a:srgbClr val="00B050"/>
                          </a:solidFill>
                          <a:latin typeface="+mn-lt"/>
                          <a:ea typeface="MS Gothic"/>
                          <a:cs typeface="Times New Roman"/>
                        </a:rPr>
                        <a:t>Fruita de temporada </a:t>
                      </a:r>
                      <a:r>
                        <a:rPr lang="ca-ES" sz="600" b="1" kern="1200" baseline="0" noProof="0" dirty="0">
                          <a:solidFill>
                            <a:schemeClr val="tx1"/>
                          </a:solidFill>
                          <a:latin typeface="+mn-lt"/>
                          <a:ea typeface="MS Gothic"/>
                          <a:cs typeface="Times New Roman"/>
                        </a:rPr>
                        <a:t>(1,7,15)</a:t>
                      </a:r>
                    </a:p>
                    <a:p>
                      <a:pPr marL="0" marR="0" lvl="0" indent="0" algn="ctr" defTabSz="10048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a-ES" sz="600" b="1" kern="1200" baseline="0" noProof="0" dirty="0">
                        <a:solidFill>
                          <a:schemeClr val="tx1"/>
                        </a:solidFill>
                        <a:latin typeface="+mn-lt"/>
                        <a:ea typeface="MS Gothic"/>
                        <a:cs typeface="Times New Roman"/>
                      </a:endParaRPr>
                    </a:p>
                    <a:p>
                      <a:pPr marL="0" marR="0" lvl="0" indent="0" algn="ctr" defTabSz="10048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a-ES" sz="600" b="1" kern="1200" baseline="0" noProof="0" dirty="0">
                        <a:solidFill>
                          <a:schemeClr val="tx1"/>
                        </a:solidFill>
                        <a:latin typeface="+mn-lt"/>
                        <a:ea typeface="MS Gothic"/>
                        <a:cs typeface="Times New Roman"/>
                      </a:endParaRPr>
                    </a:p>
                    <a:p>
                      <a:pPr marL="0" marR="0" lvl="0" indent="0" algn="ctr" defTabSz="10048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600" b="1" kern="1200" baseline="0" noProof="0" dirty="0">
                          <a:solidFill>
                            <a:schemeClr val="tx1"/>
                          </a:solidFill>
                          <a:latin typeface="+mn-lt"/>
                          <a:ea typeface="MS Gothic"/>
                          <a:cs typeface="Times New Roman"/>
                        </a:rPr>
                        <a:t>Proposta sopar: </a:t>
                      </a:r>
                      <a:r>
                        <a:rPr lang="ca-ES" sz="600" b="0" kern="1200" baseline="0" noProof="0" dirty="0">
                          <a:solidFill>
                            <a:schemeClr val="tx1"/>
                          </a:solidFill>
                          <a:latin typeface="+mn-lt"/>
                          <a:ea typeface="MS Gothic"/>
                          <a:cs typeface="Times New Roman"/>
                        </a:rPr>
                        <a:t>Amanida amb llegums, </a:t>
                      </a:r>
                      <a:r>
                        <a:rPr lang="ca-ES" sz="600" b="0" kern="1200" baseline="0" noProof="0" dirty="0" err="1">
                          <a:solidFill>
                            <a:schemeClr val="tx1"/>
                          </a:solidFill>
                          <a:latin typeface="+mn-lt"/>
                          <a:ea typeface="MS Gothic"/>
                          <a:cs typeface="Times New Roman"/>
                        </a:rPr>
                        <a:t>guacacome</a:t>
                      </a:r>
                      <a:r>
                        <a:rPr lang="ca-ES" sz="600" b="0" kern="1200" baseline="0" noProof="0" dirty="0">
                          <a:solidFill>
                            <a:schemeClr val="tx1"/>
                          </a:solidFill>
                          <a:latin typeface="+mn-lt"/>
                          <a:ea typeface="MS Gothic"/>
                          <a:cs typeface="Times New Roman"/>
                        </a:rPr>
                        <a:t> i salmó</a:t>
                      </a:r>
                      <a:endParaRPr lang="ca-ES" sz="600" b="0" kern="1200" baseline="0" noProof="0" dirty="0">
                        <a:solidFill>
                          <a:srgbClr val="00B050"/>
                        </a:solidFill>
                        <a:latin typeface="+mn-lt"/>
                        <a:ea typeface="MS Gothic"/>
                        <a:cs typeface="Times New Roman"/>
                      </a:endParaRPr>
                    </a:p>
                  </a:txBody>
                  <a:tcPr marL="48439" marR="4843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48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800" b="1" kern="1200" baseline="0" noProof="0" dirty="0">
                          <a:solidFill>
                            <a:schemeClr val="accent2"/>
                          </a:solidFill>
                          <a:latin typeface="+mn-lt"/>
                          <a:ea typeface="MS Gothic"/>
                          <a:cs typeface="Times New Roman"/>
                        </a:rPr>
                        <a:t>20             </a:t>
                      </a:r>
                      <a:r>
                        <a:rPr lang="ca-ES" sz="700" baseline="0" dirty="0">
                          <a:solidFill>
                            <a:srgbClr val="000000"/>
                          </a:solidFill>
                          <a:latin typeface="+mn-lt"/>
                        </a:rPr>
                        <a:t>K:573 H:55 P:21 L:27 </a:t>
                      </a:r>
                      <a:endParaRPr lang="ca-ES" sz="800" b="1" kern="1200" baseline="0" noProof="0" dirty="0">
                        <a:solidFill>
                          <a:schemeClr val="accent2"/>
                        </a:solidFill>
                        <a:latin typeface="+mn-lt"/>
                        <a:ea typeface="MS Gothic"/>
                        <a:cs typeface="Times New Roman"/>
                      </a:endParaRPr>
                    </a:p>
                    <a:p>
                      <a:pPr marL="0" marR="0" lvl="0" indent="0" algn="ctr" defTabSz="10048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a-ES" sz="800" b="1" kern="1200" baseline="0" noProof="0" dirty="0">
                        <a:solidFill>
                          <a:schemeClr val="tx1"/>
                        </a:solidFill>
                        <a:latin typeface="+mn-lt"/>
                        <a:ea typeface="MS Gothic"/>
                        <a:cs typeface="Times New Roman"/>
                      </a:endParaRPr>
                    </a:p>
                    <a:p>
                      <a:pPr marL="0" marR="0" lvl="0" indent="0" algn="ctr" defTabSz="10048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800" b="1" kern="1200" baseline="0" noProof="0" dirty="0">
                          <a:solidFill>
                            <a:schemeClr val="tx1"/>
                          </a:solidFill>
                          <a:latin typeface="+mn-lt"/>
                          <a:ea typeface="MS Gothic"/>
                          <a:cs typeface="Times New Roman"/>
                        </a:rPr>
                        <a:t>Llenties estofades</a:t>
                      </a:r>
                    </a:p>
                    <a:p>
                      <a:pPr marL="0" marR="0" lvl="0" indent="0" algn="ctr" defTabSz="10048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800" b="1" kern="1200" baseline="0" noProof="0" dirty="0">
                          <a:solidFill>
                            <a:schemeClr val="tx1"/>
                          </a:solidFill>
                          <a:latin typeface="+mn-lt"/>
                          <a:ea typeface="MS Gothic"/>
                          <a:cs typeface="Times New Roman"/>
                        </a:rPr>
                        <a:t>Ous al forn gratinats amb tomàquet</a:t>
                      </a:r>
                    </a:p>
                    <a:p>
                      <a:pPr marL="0" marR="0" lvl="0" indent="0" algn="ctr" defTabSz="10048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800" b="1" kern="1200" baseline="0" noProof="0" dirty="0">
                          <a:solidFill>
                            <a:schemeClr val="tx1"/>
                          </a:solidFill>
                          <a:latin typeface="+mn-lt"/>
                          <a:ea typeface="MS Gothic"/>
                          <a:cs typeface="Times New Roman"/>
                        </a:rPr>
                        <a:t>Iogurt </a:t>
                      </a:r>
                      <a:r>
                        <a:rPr lang="ca-ES" sz="600" b="1" kern="1200" baseline="0" noProof="0" dirty="0">
                          <a:solidFill>
                            <a:schemeClr val="tx1"/>
                          </a:solidFill>
                          <a:latin typeface="+mn-lt"/>
                          <a:ea typeface="MS Gothic"/>
                          <a:cs typeface="Times New Roman"/>
                        </a:rPr>
                        <a:t>(3,7)</a:t>
                      </a:r>
                    </a:p>
                    <a:p>
                      <a:pPr marL="0" marR="0" lvl="0" indent="0" algn="ctr" defTabSz="10048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a-ES" sz="600" b="1" kern="1200" baseline="0" noProof="0" dirty="0">
                        <a:solidFill>
                          <a:schemeClr val="tx1"/>
                        </a:solidFill>
                        <a:latin typeface="+mn-lt"/>
                        <a:ea typeface="MS Gothic"/>
                        <a:cs typeface="Times New Roman"/>
                      </a:endParaRPr>
                    </a:p>
                    <a:p>
                      <a:pPr marL="0" marR="0" lvl="0" indent="0" algn="ctr" defTabSz="10048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a-ES" sz="600" b="1" kern="1200" baseline="0" noProof="0" dirty="0">
                        <a:solidFill>
                          <a:schemeClr val="tx1"/>
                        </a:solidFill>
                        <a:latin typeface="+mn-lt"/>
                        <a:ea typeface="MS Gothic"/>
                        <a:cs typeface="Times New Roman"/>
                      </a:endParaRPr>
                    </a:p>
                    <a:p>
                      <a:pPr marL="0" marR="0" lvl="0" indent="0" algn="ctr" defTabSz="10048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600" b="1" kern="1200" baseline="0" noProof="0" dirty="0">
                          <a:solidFill>
                            <a:schemeClr val="tx1"/>
                          </a:solidFill>
                          <a:latin typeface="+mn-lt"/>
                          <a:ea typeface="MS Gothic"/>
                          <a:cs typeface="Times New Roman"/>
                        </a:rPr>
                        <a:t>Proposta sopar: </a:t>
                      </a:r>
                      <a:r>
                        <a:rPr lang="ca-ES" sz="600" b="0" kern="1200" baseline="0" noProof="0" dirty="0">
                          <a:solidFill>
                            <a:schemeClr val="tx1"/>
                          </a:solidFill>
                          <a:latin typeface="+mn-lt"/>
                          <a:ea typeface="MS Gothic"/>
                          <a:cs typeface="Times New Roman"/>
                        </a:rPr>
                        <a:t>Verdures a la graella + Daus de vedella</a:t>
                      </a:r>
                      <a:endParaRPr lang="ca-ES" sz="600" b="0" kern="1200" baseline="0" noProof="0" dirty="0">
                        <a:solidFill>
                          <a:srgbClr val="00B050"/>
                        </a:solidFill>
                        <a:latin typeface="+mn-lt"/>
                        <a:ea typeface="MS Gothic"/>
                        <a:cs typeface="Times New Roman"/>
                      </a:endParaRPr>
                    </a:p>
                  </a:txBody>
                  <a:tcPr marL="48439" marR="4843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48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800" b="1" kern="1200" baseline="0" noProof="0" dirty="0">
                          <a:solidFill>
                            <a:schemeClr val="accent2"/>
                          </a:solidFill>
                          <a:latin typeface="+mn-lt"/>
                          <a:ea typeface="MS Gothic"/>
                          <a:cs typeface="Times New Roman"/>
                        </a:rPr>
                        <a:t>21             </a:t>
                      </a:r>
                      <a:r>
                        <a:rPr lang="ca-ES" sz="700" baseline="0" dirty="0">
                          <a:solidFill>
                            <a:srgbClr val="000000"/>
                          </a:solidFill>
                          <a:latin typeface="+mn-lt"/>
                        </a:rPr>
                        <a:t>K:578 H:61 P:24 L:30 </a:t>
                      </a:r>
                      <a:endParaRPr lang="ca-ES" sz="800" b="1" kern="1200" baseline="0" noProof="0" dirty="0">
                        <a:solidFill>
                          <a:schemeClr val="accent2"/>
                        </a:solidFill>
                        <a:latin typeface="+mn-lt"/>
                        <a:ea typeface="MS Gothic"/>
                        <a:cs typeface="Times New Roman"/>
                      </a:endParaRPr>
                    </a:p>
                    <a:p>
                      <a:pPr marL="0" marR="0" lvl="0" indent="0" algn="ctr" defTabSz="10048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a-ES" sz="800" b="1" kern="1200" baseline="0" noProof="0" dirty="0">
                        <a:solidFill>
                          <a:schemeClr val="tx1"/>
                        </a:solidFill>
                        <a:latin typeface="+mn-lt"/>
                        <a:ea typeface="MS Gothic"/>
                        <a:cs typeface="Times New Roman"/>
                      </a:endParaRPr>
                    </a:p>
                    <a:p>
                      <a:pPr marL="0" marR="0" lvl="0" indent="0" algn="ctr" defTabSz="10048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800" b="1" kern="1200" baseline="0" noProof="0" dirty="0">
                          <a:solidFill>
                            <a:schemeClr val="tx1"/>
                          </a:solidFill>
                          <a:latin typeface="+mn-lt"/>
                          <a:ea typeface="MS Gothic"/>
                          <a:cs typeface="Times New Roman"/>
                        </a:rPr>
                        <a:t>Fideus a la cassola</a:t>
                      </a:r>
                    </a:p>
                    <a:p>
                      <a:pPr marL="0" marR="0" lvl="0" indent="0" algn="ctr" defTabSz="10048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800" b="1" kern="1200" baseline="0" noProof="0" dirty="0">
                          <a:solidFill>
                            <a:schemeClr val="tx1"/>
                          </a:solidFill>
                          <a:latin typeface="+mn-lt"/>
                          <a:ea typeface="MS Gothic"/>
                          <a:cs typeface="Times New Roman"/>
                        </a:rPr>
                        <a:t>Gall dindi a l’allet</a:t>
                      </a:r>
                    </a:p>
                    <a:p>
                      <a:pPr marL="0" marR="0" lvl="0" indent="0" algn="ctr" defTabSz="10048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800" b="1" kern="1200" baseline="0" noProof="0" dirty="0">
                          <a:solidFill>
                            <a:srgbClr val="00B050"/>
                          </a:solidFill>
                          <a:latin typeface="+mn-lt"/>
                          <a:ea typeface="MS Gothic"/>
                          <a:cs typeface="Times New Roman"/>
                        </a:rPr>
                        <a:t>Fruita de temporada </a:t>
                      </a:r>
                      <a:r>
                        <a:rPr lang="ca-ES" sz="600" b="1" kern="1200" baseline="0" noProof="0" dirty="0">
                          <a:solidFill>
                            <a:schemeClr val="tx1"/>
                          </a:solidFill>
                          <a:latin typeface="+mn-lt"/>
                          <a:ea typeface="MS Gothic"/>
                          <a:cs typeface="Times New Roman"/>
                        </a:rPr>
                        <a:t>(1,15)</a:t>
                      </a:r>
                    </a:p>
                    <a:p>
                      <a:pPr marL="0" marR="0" lvl="0" indent="0" algn="ctr" defTabSz="10048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a-ES" sz="600" b="1" kern="1200" baseline="0" noProof="0" dirty="0">
                        <a:solidFill>
                          <a:schemeClr val="tx1"/>
                        </a:solidFill>
                        <a:latin typeface="+mn-lt"/>
                        <a:ea typeface="MS Gothic"/>
                        <a:cs typeface="Times New Roman"/>
                      </a:endParaRPr>
                    </a:p>
                    <a:p>
                      <a:pPr marL="0" marR="0" lvl="0" indent="0" algn="ctr" defTabSz="10048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a-ES" sz="600" b="1" kern="1200" baseline="0" noProof="0" dirty="0">
                        <a:solidFill>
                          <a:schemeClr val="tx1"/>
                        </a:solidFill>
                        <a:latin typeface="+mn-lt"/>
                        <a:ea typeface="MS Gothic"/>
                        <a:cs typeface="Times New Roman"/>
                      </a:endParaRPr>
                    </a:p>
                    <a:p>
                      <a:pPr marL="0" marR="0" lvl="0" indent="0" algn="ctr" defTabSz="10048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600" b="1" kern="1200" baseline="0" noProof="0" dirty="0">
                          <a:solidFill>
                            <a:schemeClr val="tx1"/>
                          </a:solidFill>
                          <a:latin typeface="+mn-lt"/>
                          <a:ea typeface="MS Gothic"/>
                          <a:cs typeface="Times New Roman"/>
                        </a:rPr>
                        <a:t>Proposta sopar: </a:t>
                      </a:r>
                      <a:r>
                        <a:rPr lang="ca-ES" sz="600" b="0" kern="1200" baseline="0" noProof="0" dirty="0">
                          <a:solidFill>
                            <a:schemeClr val="tx1"/>
                          </a:solidFill>
                          <a:latin typeface="+mn-lt"/>
                          <a:ea typeface="MS Gothic"/>
                          <a:cs typeface="Times New Roman"/>
                        </a:rPr>
                        <a:t>Amanida + Crep amb hummus</a:t>
                      </a:r>
                      <a:endParaRPr lang="ca-ES" sz="600" b="0" kern="1200" baseline="0" noProof="0" dirty="0">
                        <a:solidFill>
                          <a:srgbClr val="00B050"/>
                        </a:solidFill>
                        <a:latin typeface="+mn-lt"/>
                        <a:ea typeface="MS Gothic"/>
                        <a:cs typeface="Times New Roman"/>
                      </a:endParaRPr>
                    </a:p>
                  </a:txBody>
                  <a:tcPr marL="48439" marR="4843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61193">
                <a:tc>
                  <a:txBody>
                    <a:bodyPr/>
                    <a:lstStyle/>
                    <a:p>
                      <a:pPr marL="0" marR="0" lvl="0" indent="0" algn="l" defTabSz="10048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800" b="1" baseline="0" noProof="0" dirty="0">
                          <a:solidFill>
                            <a:schemeClr val="accent2"/>
                          </a:solidFill>
                          <a:latin typeface="+mn-lt"/>
                          <a:ea typeface="MS Gothic"/>
                          <a:cs typeface="Times New Roman"/>
                        </a:rPr>
                        <a:t>24             </a:t>
                      </a:r>
                      <a:r>
                        <a:rPr kumimoji="0" lang="ca-E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MS Gothic"/>
                          <a:cs typeface="Times New Roman"/>
                        </a:rPr>
                        <a:t>K:565  H: 56  P:23  L: 28</a:t>
                      </a:r>
                      <a:endParaRPr lang="ca-ES" sz="700" b="1" baseline="0" noProof="0" dirty="0">
                        <a:solidFill>
                          <a:schemeClr val="accent2"/>
                        </a:solidFill>
                        <a:latin typeface="+mn-lt"/>
                        <a:ea typeface="MS Gothic"/>
                        <a:cs typeface="Times New Roman"/>
                      </a:endParaRPr>
                    </a:p>
                    <a:p>
                      <a:pPr marL="0" marR="0" lvl="0" indent="0" algn="ctr" defTabSz="10048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a-ES" sz="800" b="1" baseline="0" noProof="0" dirty="0">
                        <a:solidFill>
                          <a:srgbClr val="00B050"/>
                        </a:solidFill>
                        <a:latin typeface="+mn-lt"/>
                        <a:ea typeface="MS Gothic"/>
                        <a:cs typeface="Times New Roman"/>
                      </a:endParaRPr>
                    </a:p>
                    <a:p>
                      <a:pPr marL="0" marR="0" lvl="0" indent="0" algn="ctr" defTabSz="10048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800" b="1" baseline="0" noProof="0" dirty="0">
                          <a:solidFill>
                            <a:schemeClr val="tx1"/>
                          </a:solidFill>
                          <a:latin typeface="+mn-lt"/>
                          <a:ea typeface="MS Gothic"/>
                          <a:cs typeface="Times New Roman"/>
                        </a:rPr>
                        <a:t>Empedrat de mongeta blanca</a:t>
                      </a:r>
                    </a:p>
                    <a:p>
                      <a:pPr marL="0" marR="0" lvl="0" indent="0" algn="ctr" defTabSz="10048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800" b="1" baseline="0" noProof="0" dirty="0">
                          <a:solidFill>
                            <a:schemeClr val="tx1"/>
                          </a:solidFill>
                          <a:latin typeface="+mn-lt"/>
                          <a:ea typeface="MS Gothic"/>
                          <a:cs typeface="Times New Roman"/>
                        </a:rPr>
                        <a:t>Truita de patates</a:t>
                      </a:r>
                    </a:p>
                    <a:p>
                      <a:pPr marL="0" marR="0" lvl="0" indent="0" algn="ctr" defTabSz="10048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800" b="1" baseline="0" noProof="0" dirty="0">
                          <a:solidFill>
                            <a:srgbClr val="00B050"/>
                          </a:solidFill>
                          <a:latin typeface="+mn-lt"/>
                          <a:ea typeface="MS Gothic"/>
                          <a:cs typeface="Times New Roman"/>
                        </a:rPr>
                        <a:t>Fruita de temporada </a:t>
                      </a:r>
                      <a:r>
                        <a:rPr lang="ca-ES" sz="600" b="1" baseline="0" noProof="0" dirty="0">
                          <a:solidFill>
                            <a:schemeClr val="tx1"/>
                          </a:solidFill>
                          <a:latin typeface="+mn-lt"/>
                          <a:ea typeface="MS Gothic"/>
                          <a:cs typeface="Times New Roman"/>
                        </a:rPr>
                        <a:t>(3)</a:t>
                      </a:r>
                    </a:p>
                    <a:p>
                      <a:pPr marL="0" marR="0" lvl="0" indent="0" algn="ctr" defTabSz="10048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a-ES" sz="600" b="1" kern="1200" baseline="0" noProof="0" dirty="0">
                        <a:solidFill>
                          <a:schemeClr val="tx1"/>
                        </a:solidFill>
                        <a:latin typeface="+mn-lt"/>
                        <a:ea typeface="MS Gothic"/>
                        <a:cs typeface="Times New Roman"/>
                      </a:endParaRPr>
                    </a:p>
                    <a:p>
                      <a:pPr marL="0" marR="0" lvl="0" indent="0" algn="ctr" defTabSz="10048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a-ES" sz="600" b="1" kern="1200" baseline="0" noProof="0" dirty="0">
                        <a:solidFill>
                          <a:schemeClr val="tx1"/>
                        </a:solidFill>
                        <a:latin typeface="+mn-lt"/>
                        <a:ea typeface="MS Gothic"/>
                        <a:cs typeface="Times New Roman"/>
                      </a:endParaRPr>
                    </a:p>
                    <a:p>
                      <a:pPr marL="0" marR="0" lvl="0" indent="0" algn="ctr" defTabSz="10048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a-ES" sz="600" b="1" kern="1200" baseline="0" noProof="0" dirty="0">
                        <a:solidFill>
                          <a:schemeClr val="tx1"/>
                        </a:solidFill>
                        <a:latin typeface="+mn-lt"/>
                        <a:ea typeface="MS Gothic"/>
                        <a:cs typeface="Times New Roman"/>
                      </a:endParaRPr>
                    </a:p>
                    <a:p>
                      <a:pPr marL="0" marR="0" lvl="0" indent="0" algn="ctr" defTabSz="10048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600" b="1" kern="1200" baseline="0" noProof="0" dirty="0">
                          <a:solidFill>
                            <a:schemeClr val="tx1"/>
                          </a:solidFill>
                          <a:latin typeface="+mn-lt"/>
                          <a:ea typeface="MS Gothic"/>
                          <a:cs typeface="Times New Roman"/>
                        </a:rPr>
                        <a:t>Proposta sopar:  </a:t>
                      </a:r>
                      <a:r>
                        <a:rPr lang="ca-ES" sz="600" b="0" kern="1200" baseline="0" noProof="0" dirty="0">
                          <a:solidFill>
                            <a:schemeClr val="tx1"/>
                          </a:solidFill>
                          <a:latin typeface="+mn-lt"/>
                          <a:ea typeface="MS Gothic"/>
                          <a:cs typeface="Times New Roman"/>
                        </a:rPr>
                        <a:t>Arròs al forn amb verdures i costella</a:t>
                      </a:r>
                    </a:p>
                  </a:txBody>
                  <a:tcPr marL="48439" marR="4843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48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800" b="1" baseline="0" noProof="0" dirty="0">
                          <a:solidFill>
                            <a:schemeClr val="accent2"/>
                          </a:solidFill>
                          <a:latin typeface="+mn-lt"/>
                          <a:ea typeface="MS Gothic"/>
                          <a:cs typeface="Times New Roman"/>
                        </a:rPr>
                        <a:t>25</a:t>
                      </a:r>
                      <a:r>
                        <a:rPr lang="ca-ES" sz="700" b="1" baseline="0" noProof="0" dirty="0">
                          <a:solidFill>
                            <a:schemeClr val="accent2"/>
                          </a:solidFill>
                          <a:latin typeface="+mn-lt"/>
                          <a:ea typeface="MS Gothic"/>
                          <a:cs typeface="Times New Roman"/>
                        </a:rPr>
                        <a:t>             </a:t>
                      </a:r>
                      <a:r>
                        <a:rPr kumimoji="0" lang="ca-E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MS Gothic"/>
                          <a:cs typeface="Times New Roman"/>
                        </a:rPr>
                        <a:t>K:578  H: 57  P:24  L: 29</a:t>
                      </a:r>
                      <a:endParaRPr lang="ca-ES" sz="700" b="1" baseline="0" noProof="0" dirty="0">
                        <a:solidFill>
                          <a:schemeClr val="accent2"/>
                        </a:solidFill>
                        <a:latin typeface="+mn-lt"/>
                        <a:ea typeface="MS Gothic"/>
                        <a:cs typeface="Times New Roman"/>
                      </a:endParaRPr>
                    </a:p>
                    <a:p>
                      <a:pPr marL="0" marR="0" lvl="0" indent="0" algn="ctr" defTabSz="10048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a-ES" sz="700" b="1" baseline="0" noProof="0" dirty="0">
                        <a:solidFill>
                          <a:srgbClr val="00B050"/>
                        </a:solidFill>
                        <a:latin typeface="+mn-lt"/>
                        <a:ea typeface="MS Gothic"/>
                        <a:cs typeface="Times New Roman"/>
                      </a:endParaRPr>
                    </a:p>
                    <a:p>
                      <a:pPr marL="0" marR="0" lvl="0" indent="0" algn="ctr" defTabSz="10048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800" b="1" baseline="0" noProof="0" dirty="0">
                          <a:solidFill>
                            <a:schemeClr val="tx1"/>
                          </a:solidFill>
                          <a:latin typeface="+mn-lt"/>
                          <a:ea typeface="MS Gothic"/>
                          <a:cs typeface="Times New Roman"/>
                        </a:rPr>
                        <a:t>Macarrons integrals amb verdures i tomàquet</a:t>
                      </a:r>
                    </a:p>
                    <a:p>
                      <a:pPr marL="0" marR="0" lvl="0" indent="0" algn="ctr" defTabSz="10048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800" b="1" baseline="0" noProof="0" dirty="0">
                          <a:solidFill>
                            <a:schemeClr val="tx1"/>
                          </a:solidFill>
                          <a:latin typeface="+mn-lt"/>
                          <a:ea typeface="MS Gothic"/>
                          <a:cs typeface="Times New Roman"/>
                        </a:rPr>
                        <a:t>Lluç al forn</a:t>
                      </a:r>
                    </a:p>
                    <a:p>
                      <a:pPr marL="0" marR="0" lvl="0" indent="0" algn="ctr" defTabSz="10048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800" b="1" baseline="0" noProof="0" dirty="0">
                          <a:solidFill>
                            <a:srgbClr val="00B050"/>
                          </a:solidFill>
                          <a:latin typeface="+mn-lt"/>
                          <a:ea typeface="MS Gothic"/>
                          <a:cs typeface="Times New Roman"/>
                        </a:rPr>
                        <a:t>Fruita de temporada </a:t>
                      </a:r>
                      <a:r>
                        <a:rPr lang="ca-ES" sz="600" b="1" baseline="0" noProof="0" dirty="0">
                          <a:solidFill>
                            <a:schemeClr val="tx1"/>
                          </a:solidFill>
                          <a:latin typeface="+mn-lt"/>
                          <a:ea typeface="MS Gothic"/>
                          <a:cs typeface="Times New Roman"/>
                        </a:rPr>
                        <a:t>(1,4)</a:t>
                      </a:r>
                    </a:p>
                    <a:p>
                      <a:pPr marL="0" marR="0" lvl="0" indent="0" algn="ctr" defTabSz="10048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a-ES" sz="500" b="1" kern="1200" baseline="0" noProof="0" dirty="0">
                        <a:solidFill>
                          <a:schemeClr val="tx1"/>
                        </a:solidFill>
                        <a:latin typeface="+mn-lt"/>
                        <a:ea typeface="MS Gothic"/>
                        <a:cs typeface="Times New Roman"/>
                      </a:endParaRPr>
                    </a:p>
                    <a:p>
                      <a:pPr marL="0" marR="0" lvl="0" indent="0" algn="ctr" defTabSz="10048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a-ES" sz="500" b="1" kern="1200" baseline="0" noProof="0" dirty="0">
                        <a:solidFill>
                          <a:schemeClr val="tx1"/>
                        </a:solidFill>
                        <a:latin typeface="+mn-lt"/>
                        <a:ea typeface="MS Gothic"/>
                        <a:cs typeface="Times New Roman"/>
                      </a:endParaRPr>
                    </a:p>
                    <a:p>
                      <a:pPr marL="0" marR="0" lvl="0" indent="0" algn="ctr" defTabSz="10048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600" b="1" kern="1200" baseline="0" noProof="0" dirty="0">
                          <a:solidFill>
                            <a:schemeClr val="tx1"/>
                          </a:solidFill>
                          <a:latin typeface="+mn-lt"/>
                          <a:ea typeface="MS Gothic"/>
                          <a:cs typeface="Times New Roman"/>
                        </a:rPr>
                        <a:t>Proposta sopar:  </a:t>
                      </a:r>
                      <a:r>
                        <a:rPr lang="ca-ES" sz="600" b="0" kern="1200" baseline="0" noProof="0" dirty="0">
                          <a:solidFill>
                            <a:schemeClr val="tx1"/>
                          </a:solidFill>
                          <a:latin typeface="+mn-lt"/>
                          <a:ea typeface="MS Gothic"/>
                          <a:cs typeface="Times New Roman"/>
                        </a:rPr>
                        <a:t>Pastís de verdures amb bolonyesa vegetal</a:t>
                      </a:r>
                    </a:p>
                  </a:txBody>
                  <a:tcPr marL="48439" marR="4843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48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800" b="1" baseline="0" noProof="0" dirty="0">
                          <a:solidFill>
                            <a:schemeClr val="accent2"/>
                          </a:solidFill>
                          <a:latin typeface="+mn-lt"/>
                          <a:ea typeface="MS Gothic"/>
                          <a:cs typeface="Times New Roman"/>
                        </a:rPr>
                        <a:t>26 </a:t>
                      </a:r>
                      <a:r>
                        <a:rPr lang="ca-ES" sz="600" b="1" baseline="0" noProof="0" dirty="0">
                          <a:solidFill>
                            <a:schemeClr val="accent2"/>
                          </a:solidFill>
                          <a:latin typeface="+mn-lt"/>
                          <a:ea typeface="MS Gothic"/>
                          <a:cs typeface="Times New Roman"/>
                        </a:rPr>
                        <a:t>                  </a:t>
                      </a:r>
                      <a:r>
                        <a:rPr kumimoji="0" lang="ca-E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MS Gothic"/>
                          <a:cs typeface="Times New Roman"/>
                        </a:rPr>
                        <a:t>K:587  H: 59  P:25  L: 28</a:t>
                      </a:r>
                      <a:endParaRPr lang="ca-ES" sz="700" b="1" baseline="0" noProof="0" dirty="0">
                        <a:solidFill>
                          <a:schemeClr val="accent2"/>
                        </a:solidFill>
                        <a:latin typeface="+mn-lt"/>
                        <a:ea typeface="MS Gothic"/>
                        <a:cs typeface="Times New Roman"/>
                      </a:endParaRPr>
                    </a:p>
                    <a:p>
                      <a:pPr marL="0" marR="0" lvl="0" indent="0" algn="ctr" defTabSz="10048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a-ES" sz="600" b="1" baseline="0" noProof="0" dirty="0">
                        <a:solidFill>
                          <a:srgbClr val="00B050"/>
                        </a:solidFill>
                        <a:latin typeface="+mn-lt"/>
                        <a:ea typeface="MS Gothic"/>
                        <a:cs typeface="Times New Roman"/>
                      </a:endParaRPr>
                    </a:p>
                    <a:p>
                      <a:pPr marL="0" marR="0" lvl="0" indent="0" algn="ctr" defTabSz="10048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800" b="1" baseline="0" noProof="0" dirty="0">
                          <a:solidFill>
                            <a:schemeClr val="tx1"/>
                          </a:solidFill>
                          <a:latin typeface="+mn-lt"/>
                          <a:ea typeface="MS Gothic"/>
                          <a:cs typeface="Times New Roman"/>
                        </a:rPr>
                        <a:t>Minestra de verdures</a:t>
                      </a:r>
                    </a:p>
                    <a:p>
                      <a:pPr marL="0" marR="0" lvl="0" indent="0" algn="ctr" defTabSz="10048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800" b="1" baseline="0" noProof="0" dirty="0">
                          <a:solidFill>
                            <a:schemeClr val="tx1"/>
                          </a:solidFill>
                          <a:latin typeface="+mn-lt"/>
                          <a:ea typeface="MS Gothic"/>
                          <a:cs typeface="Times New Roman"/>
                        </a:rPr>
                        <a:t>Botifarra</a:t>
                      </a:r>
                    </a:p>
                    <a:p>
                      <a:pPr marL="0" marR="0" lvl="0" indent="0" algn="ctr" defTabSz="10048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800" b="1" baseline="0" noProof="0" dirty="0">
                          <a:solidFill>
                            <a:srgbClr val="00B050"/>
                          </a:solidFill>
                          <a:latin typeface="+mn-lt"/>
                          <a:ea typeface="MS Gothic"/>
                          <a:cs typeface="Times New Roman"/>
                        </a:rPr>
                        <a:t>Fruita de temporada </a:t>
                      </a:r>
                      <a:r>
                        <a:rPr lang="ca-ES" sz="600" b="1" baseline="0" noProof="0" dirty="0">
                          <a:solidFill>
                            <a:schemeClr val="tx1"/>
                          </a:solidFill>
                          <a:latin typeface="+mn-lt"/>
                          <a:ea typeface="MS Gothic"/>
                          <a:cs typeface="Times New Roman"/>
                        </a:rPr>
                        <a:t>(6,12)</a:t>
                      </a:r>
                    </a:p>
                    <a:p>
                      <a:pPr marL="0" marR="0" lvl="0" indent="0" algn="ctr" defTabSz="10048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a-ES" sz="400" b="1" kern="1200" baseline="0" noProof="0" dirty="0">
                        <a:solidFill>
                          <a:schemeClr val="tx1"/>
                        </a:solidFill>
                        <a:latin typeface="+mn-lt"/>
                        <a:ea typeface="MS Gothic"/>
                        <a:cs typeface="Times New Roman"/>
                      </a:endParaRPr>
                    </a:p>
                    <a:p>
                      <a:pPr marL="0" marR="0" lvl="0" indent="0" algn="ctr" defTabSz="10048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a-ES" sz="400" b="1" kern="1200" baseline="0" noProof="0" dirty="0">
                        <a:solidFill>
                          <a:schemeClr val="tx1"/>
                        </a:solidFill>
                        <a:latin typeface="+mn-lt"/>
                        <a:ea typeface="MS Gothic"/>
                        <a:cs typeface="Times New Roman"/>
                      </a:endParaRPr>
                    </a:p>
                    <a:p>
                      <a:pPr marL="0" marR="0" lvl="0" indent="0" algn="ctr" defTabSz="10048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a-ES" sz="400" b="1" kern="1200" baseline="0" noProof="0" dirty="0">
                        <a:solidFill>
                          <a:schemeClr val="tx1"/>
                        </a:solidFill>
                        <a:latin typeface="+mn-lt"/>
                        <a:ea typeface="MS Gothic"/>
                        <a:cs typeface="Times New Roman"/>
                      </a:endParaRPr>
                    </a:p>
                    <a:p>
                      <a:pPr marL="0" marR="0" lvl="0" indent="0" algn="ctr" defTabSz="10048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a-ES" sz="400" b="1" kern="1200" baseline="0" noProof="0" dirty="0">
                        <a:solidFill>
                          <a:schemeClr val="tx1"/>
                        </a:solidFill>
                        <a:latin typeface="+mn-lt"/>
                        <a:ea typeface="MS Gothic"/>
                        <a:cs typeface="Times New Roman"/>
                      </a:endParaRPr>
                    </a:p>
                    <a:p>
                      <a:pPr marL="0" marR="0" lvl="0" indent="0" algn="ctr" defTabSz="10048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600" b="1" kern="1200" baseline="0" noProof="0" dirty="0">
                          <a:solidFill>
                            <a:schemeClr val="tx1"/>
                          </a:solidFill>
                          <a:latin typeface="+mn-lt"/>
                          <a:ea typeface="MS Gothic"/>
                          <a:cs typeface="Times New Roman"/>
                        </a:rPr>
                        <a:t>Proposta sopar:  </a:t>
                      </a:r>
                      <a:r>
                        <a:rPr lang="ca-ES" sz="600" b="0" kern="1200" baseline="0" noProof="0" dirty="0">
                          <a:solidFill>
                            <a:schemeClr val="tx1"/>
                          </a:solidFill>
                          <a:latin typeface="+mn-lt"/>
                          <a:ea typeface="MS Gothic"/>
                          <a:cs typeface="Times New Roman"/>
                        </a:rPr>
                        <a:t>Pasta amb verdures + Llobarro</a:t>
                      </a:r>
                    </a:p>
                    <a:p>
                      <a:pPr marL="0" marR="0" lvl="0" indent="0" algn="l" defTabSz="10048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a-ES" sz="600" b="0" kern="1200" baseline="0" noProof="0" dirty="0">
                        <a:solidFill>
                          <a:schemeClr val="tx1"/>
                        </a:solidFill>
                        <a:latin typeface="+mn-lt"/>
                        <a:ea typeface="MS Gothic"/>
                        <a:cs typeface="Times New Roman"/>
                      </a:endParaRPr>
                    </a:p>
                  </a:txBody>
                  <a:tcPr marL="48439" marR="4843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48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800" b="1" baseline="0" noProof="0" dirty="0">
                          <a:solidFill>
                            <a:schemeClr val="accent2"/>
                          </a:solidFill>
                          <a:latin typeface="+mn-lt"/>
                          <a:ea typeface="MS Gothic"/>
                          <a:cs typeface="Times New Roman"/>
                        </a:rPr>
                        <a:t>27</a:t>
                      </a:r>
                      <a:r>
                        <a:rPr lang="ca-ES" sz="600" b="1" baseline="0" noProof="0" dirty="0">
                          <a:solidFill>
                            <a:schemeClr val="accent2"/>
                          </a:solidFill>
                          <a:latin typeface="+mn-lt"/>
                          <a:ea typeface="MS Gothic"/>
                          <a:cs typeface="Times New Roman"/>
                        </a:rPr>
                        <a:t>             </a:t>
                      </a:r>
                      <a:r>
                        <a:rPr kumimoji="0" lang="ca-E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MS Gothic"/>
                          <a:cs typeface="Times New Roman"/>
                        </a:rPr>
                        <a:t>K:579  H: 59  P:20  L: 26</a:t>
                      </a:r>
                      <a:endParaRPr lang="ca-ES" sz="700" b="1" baseline="0" noProof="0" dirty="0">
                        <a:solidFill>
                          <a:schemeClr val="accent2"/>
                        </a:solidFill>
                        <a:latin typeface="+mn-lt"/>
                        <a:ea typeface="MS Gothic"/>
                        <a:cs typeface="Times New Roman"/>
                      </a:endParaRPr>
                    </a:p>
                    <a:p>
                      <a:pPr marL="0" marR="0" lvl="0" indent="0" algn="ctr" defTabSz="10048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a-ES" sz="600" b="1" baseline="0" noProof="0" dirty="0">
                        <a:solidFill>
                          <a:srgbClr val="00B050"/>
                        </a:solidFill>
                        <a:latin typeface="+mn-lt"/>
                        <a:ea typeface="MS Gothic"/>
                        <a:cs typeface="Times New Roman"/>
                      </a:endParaRPr>
                    </a:p>
                    <a:p>
                      <a:pPr marL="0" marR="0" lvl="0" indent="0" algn="ctr" defTabSz="10048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800" b="1" kern="1200" baseline="0" noProof="0" dirty="0">
                          <a:solidFill>
                            <a:schemeClr val="tx1"/>
                          </a:solidFill>
                          <a:latin typeface="+mn-lt"/>
                          <a:ea typeface="MS Gothic"/>
                          <a:cs typeface="Times New Roman"/>
                        </a:rPr>
                        <a:t>Amanida completa amb enciam, tomàquet, pastanaga i blat de moro</a:t>
                      </a:r>
                    </a:p>
                    <a:p>
                      <a:pPr marL="0" marR="0" lvl="0" indent="0" algn="ctr" defTabSz="10048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800" b="1" kern="1200" baseline="0" noProof="0" dirty="0">
                          <a:solidFill>
                            <a:schemeClr val="tx1"/>
                          </a:solidFill>
                          <a:latin typeface="+mn-lt"/>
                          <a:ea typeface="MS Gothic"/>
                          <a:cs typeface="Times New Roman"/>
                        </a:rPr>
                        <a:t>Llenties amb arròs especiades al curri</a:t>
                      </a:r>
                    </a:p>
                    <a:p>
                      <a:pPr marL="0" marR="0" lvl="0" indent="0" algn="ctr" defTabSz="10048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800" b="1" baseline="0" noProof="0" dirty="0">
                          <a:solidFill>
                            <a:srgbClr val="00B050"/>
                          </a:solidFill>
                          <a:latin typeface="+mn-lt"/>
                          <a:ea typeface="MS Gothic"/>
                          <a:cs typeface="Times New Roman"/>
                        </a:rPr>
                        <a:t>Fruita de temporada </a:t>
                      </a:r>
                      <a:endParaRPr lang="ca-ES" sz="600" b="1" baseline="0" noProof="0" dirty="0">
                        <a:solidFill>
                          <a:schemeClr val="tx1"/>
                        </a:solidFill>
                        <a:latin typeface="+mn-lt"/>
                        <a:ea typeface="MS Gothic"/>
                        <a:cs typeface="Times New Roman"/>
                      </a:endParaRPr>
                    </a:p>
                    <a:p>
                      <a:pPr marL="0" marR="0" lvl="0" indent="0" algn="ctr" defTabSz="10048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a-ES" sz="400" b="1" kern="1200" baseline="0" noProof="0" dirty="0">
                        <a:solidFill>
                          <a:schemeClr val="tx1"/>
                        </a:solidFill>
                        <a:latin typeface="+mn-lt"/>
                        <a:ea typeface="MS Gothic"/>
                        <a:cs typeface="Times New Roman"/>
                      </a:endParaRPr>
                    </a:p>
                    <a:p>
                      <a:pPr marL="0" marR="0" lvl="0" indent="0" algn="ctr" defTabSz="10048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a-ES" sz="400" b="1" kern="1200" baseline="0" noProof="0" dirty="0">
                        <a:solidFill>
                          <a:schemeClr val="tx1"/>
                        </a:solidFill>
                        <a:latin typeface="+mn-lt"/>
                        <a:ea typeface="MS Gothic"/>
                        <a:cs typeface="Times New Roman"/>
                      </a:endParaRPr>
                    </a:p>
                    <a:p>
                      <a:pPr marL="0" marR="0" lvl="0" indent="0" algn="ctr" defTabSz="10048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600" b="1" kern="1200" baseline="0" noProof="0" dirty="0">
                          <a:solidFill>
                            <a:schemeClr val="tx1"/>
                          </a:solidFill>
                          <a:latin typeface="+mn-lt"/>
                          <a:ea typeface="MS Gothic"/>
                          <a:cs typeface="Times New Roman"/>
                        </a:rPr>
                        <a:t>Proposta sopar:  </a:t>
                      </a:r>
                      <a:r>
                        <a:rPr lang="ca-ES" sz="600" b="0" kern="1200" baseline="0" noProof="0" dirty="0">
                          <a:solidFill>
                            <a:schemeClr val="tx1"/>
                          </a:solidFill>
                          <a:latin typeface="+mn-lt"/>
                          <a:ea typeface="MS Gothic"/>
                          <a:cs typeface="Times New Roman"/>
                        </a:rPr>
                        <a:t>Patates gratinades + Truita d’espinacs</a:t>
                      </a:r>
                    </a:p>
                    <a:p>
                      <a:pPr marL="0" marR="0" lvl="0" indent="0" algn="l" defTabSz="10048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a-ES" sz="600" b="0" kern="1200" baseline="0" noProof="0" dirty="0">
                        <a:solidFill>
                          <a:schemeClr val="tx1"/>
                        </a:solidFill>
                        <a:latin typeface="+mn-lt"/>
                        <a:ea typeface="MS Gothic"/>
                        <a:cs typeface="Times New Roman"/>
                      </a:endParaRPr>
                    </a:p>
                  </a:txBody>
                  <a:tcPr marL="48439" marR="4843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48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800" b="1" baseline="0" noProof="0" dirty="0">
                          <a:solidFill>
                            <a:schemeClr val="accent2"/>
                          </a:solidFill>
                          <a:latin typeface="+mn-lt"/>
                          <a:ea typeface="MS Gothic"/>
                          <a:cs typeface="Times New Roman"/>
                        </a:rPr>
                        <a:t>28</a:t>
                      </a:r>
                      <a:r>
                        <a:rPr lang="ca-ES" sz="600" b="1" baseline="0" noProof="0" dirty="0">
                          <a:solidFill>
                            <a:schemeClr val="accent2"/>
                          </a:solidFill>
                          <a:latin typeface="+mn-lt"/>
                          <a:ea typeface="MS Gothic"/>
                          <a:cs typeface="Times New Roman"/>
                        </a:rPr>
                        <a:t>             </a:t>
                      </a:r>
                      <a:r>
                        <a:rPr kumimoji="0" lang="ca-E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MS Gothic"/>
                          <a:cs typeface="Times New Roman"/>
                        </a:rPr>
                        <a:t>K:576  H: 68  P:24  L: 34</a:t>
                      </a:r>
                      <a:endParaRPr lang="ca-ES" sz="700" b="1" baseline="0" noProof="0" dirty="0">
                        <a:solidFill>
                          <a:schemeClr val="accent2"/>
                        </a:solidFill>
                        <a:latin typeface="+mn-lt"/>
                        <a:ea typeface="MS Gothic"/>
                        <a:cs typeface="Times New Roman"/>
                      </a:endParaRPr>
                    </a:p>
                    <a:p>
                      <a:pPr marL="0" marR="0" lvl="0" indent="0" algn="ctr" defTabSz="10048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a-ES" sz="600" b="1" baseline="0" noProof="0" dirty="0">
                        <a:solidFill>
                          <a:srgbClr val="00B050"/>
                        </a:solidFill>
                        <a:latin typeface="+mn-lt"/>
                        <a:ea typeface="MS Gothic"/>
                        <a:cs typeface="Times New Roman"/>
                      </a:endParaRPr>
                    </a:p>
                    <a:p>
                      <a:pPr marL="0" marR="0" lvl="0" indent="0" algn="ctr" defTabSz="10048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800" b="1" baseline="0" noProof="0" dirty="0">
                          <a:solidFill>
                            <a:schemeClr val="tx1"/>
                          </a:solidFill>
                          <a:latin typeface="+mn-lt"/>
                          <a:ea typeface="MS Gothic"/>
                          <a:cs typeface="Times New Roman"/>
                        </a:rPr>
                        <a:t>Arròs napolitana</a:t>
                      </a:r>
                    </a:p>
                    <a:p>
                      <a:pPr marL="0" marR="0" lvl="0" indent="0" algn="ctr" defTabSz="10048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800" b="1" baseline="0" noProof="0" dirty="0">
                          <a:solidFill>
                            <a:schemeClr val="tx1"/>
                          </a:solidFill>
                          <a:latin typeface="+mn-lt"/>
                          <a:ea typeface="MS Gothic"/>
                          <a:cs typeface="Times New Roman"/>
                        </a:rPr>
                        <a:t>Pollastre rostit amb patates fregides</a:t>
                      </a:r>
                    </a:p>
                    <a:p>
                      <a:pPr marL="0" marR="0" lvl="0" indent="0" algn="ctr" defTabSz="10048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800" b="1" baseline="0" noProof="0" dirty="0">
                          <a:solidFill>
                            <a:schemeClr val="tx1"/>
                          </a:solidFill>
                          <a:latin typeface="+mn-lt"/>
                          <a:ea typeface="MS Gothic"/>
                          <a:cs typeface="Times New Roman"/>
                        </a:rPr>
                        <a:t>Gelat </a:t>
                      </a:r>
                      <a:r>
                        <a:rPr lang="ca-ES" sz="600" b="1" baseline="0" noProof="0">
                          <a:solidFill>
                            <a:schemeClr val="tx1"/>
                          </a:solidFill>
                          <a:latin typeface="+mn-lt"/>
                          <a:ea typeface="MS Gothic"/>
                          <a:cs typeface="Times New Roman"/>
                        </a:rPr>
                        <a:t>(1,3,6,7,15)</a:t>
                      </a:r>
                      <a:endParaRPr lang="ca-ES" sz="600" b="1" baseline="0" noProof="0" dirty="0">
                        <a:solidFill>
                          <a:schemeClr val="tx1"/>
                        </a:solidFill>
                        <a:latin typeface="+mn-lt"/>
                        <a:ea typeface="MS Gothic"/>
                        <a:cs typeface="Times New Roman"/>
                      </a:endParaRPr>
                    </a:p>
                    <a:p>
                      <a:pPr marL="0" marR="0" lvl="0" indent="0" algn="ctr" defTabSz="10048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a-ES" sz="400" b="1" kern="1200" baseline="0" noProof="0" dirty="0">
                        <a:solidFill>
                          <a:schemeClr val="tx1"/>
                        </a:solidFill>
                        <a:latin typeface="+mn-lt"/>
                        <a:ea typeface="MS Gothic"/>
                        <a:cs typeface="Times New Roman"/>
                      </a:endParaRPr>
                    </a:p>
                    <a:p>
                      <a:pPr marL="0" marR="0" lvl="0" indent="0" algn="ctr" defTabSz="10048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a-ES" sz="400" b="1" kern="1200" baseline="0" noProof="0" dirty="0">
                        <a:solidFill>
                          <a:schemeClr val="tx1"/>
                        </a:solidFill>
                        <a:latin typeface="+mn-lt"/>
                        <a:ea typeface="MS Gothic"/>
                        <a:cs typeface="Times New Roman"/>
                      </a:endParaRPr>
                    </a:p>
                    <a:p>
                      <a:pPr marL="0" marR="0" lvl="0" indent="0" algn="ctr" defTabSz="10048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a-ES" sz="400" b="1" kern="1200" baseline="0" noProof="0" dirty="0">
                        <a:solidFill>
                          <a:schemeClr val="tx1"/>
                        </a:solidFill>
                        <a:latin typeface="+mn-lt"/>
                        <a:ea typeface="MS Gothic"/>
                        <a:cs typeface="Times New Roman"/>
                      </a:endParaRPr>
                    </a:p>
                    <a:p>
                      <a:pPr marL="0" marR="0" lvl="0" indent="0" algn="ctr" defTabSz="10048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a-ES" sz="400" b="1" kern="1200" baseline="0" noProof="0" dirty="0">
                        <a:solidFill>
                          <a:schemeClr val="tx1"/>
                        </a:solidFill>
                        <a:latin typeface="+mn-lt"/>
                        <a:ea typeface="MS Gothic"/>
                        <a:cs typeface="Times New Roman"/>
                      </a:endParaRPr>
                    </a:p>
                    <a:p>
                      <a:pPr marL="0" marR="0" lvl="0" indent="0" algn="ctr" defTabSz="10048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600" b="1" kern="1200" baseline="0" noProof="0" dirty="0">
                          <a:solidFill>
                            <a:schemeClr val="tx1"/>
                          </a:solidFill>
                          <a:latin typeface="+mn-lt"/>
                          <a:ea typeface="MS Gothic"/>
                          <a:cs typeface="Times New Roman"/>
                        </a:rPr>
                        <a:t>Proposta sopar:  </a:t>
                      </a:r>
                      <a:r>
                        <a:rPr lang="ca-ES" sz="600" b="0" kern="1200" baseline="0" noProof="0" dirty="0">
                          <a:solidFill>
                            <a:schemeClr val="tx1"/>
                          </a:solidFill>
                          <a:latin typeface="+mn-lt"/>
                          <a:ea typeface="MS Gothic"/>
                          <a:cs typeface="Times New Roman"/>
                        </a:rPr>
                        <a:t>Pizza al gust</a:t>
                      </a:r>
                    </a:p>
                    <a:p>
                      <a:pPr marL="0" marR="0" lvl="0" indent="0" algn="l" defTabSz="10048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a-ES" sz="600" b="0" kern="1200" baseline="0" noProof="0" dirty="0">
                        <a:solidFill>
                          <a:schemeClr val="accent2"/>
                        </a:solidFill>
                        <a:latin typeface="+mn-lt"/>
                        <a:ea typeface="MS Gothic"/>
                        <a:cs typeface="Times New Roman"/>
                      </a:endParaRPr>
                    </a:p>
                  </a:txBody>
                  <a:tcPr marL="48439" marR="4843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8643998" y="912793"/>
            <a:ext cx="1951015" cy="624683"/>
          </a:xfrm>
          <a:prstGeom prst="rect">
            <a:avLst/>
          </a:prstGeom>
          <a:noFill/>
        </p:spPr>
        <p:txBody>
          <a:bodyPr wrap="square" lIns="100482" tIns="50241" rIns="100482" bIns="50241" rtlCol="0">
            <a:spAutoFit/>
          </a:bodyPr>
          <a:lstStyle/>
          <a:p>
            <a:pPr algn="ctr"/>
            <a:r>
              <a:rPr lang="ca-ES" sz="1700" b="1" dirty="0">
                <a:latin typeface="Coming Soon" pitchFamily="2" charset="0"/>
                <a:ea typeface="Coming Soon" pitchFamily="2" charset="0"/>
              </a:rPr>
              <a:t>ESCOLA</a:t>
            </a:r>
          </a:p>
          <a:p>
            <a:pPr algn="ctr"/>
            <a:r>
              <a:rPr lang="ca-ES" sz="1700" b="1" dirty="0">
                <a:latin typeface="Coming Soon" pitchFamily="2" charset="0"/>
                <a:ea typeface="Coming Soon" pitchFamily="2" charset="0"/>
              </a:rPr>
              <a:t> ESTEL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9012282" y="1563603"/>
            <a:ext cx="1214446" cy="532350"/>
          </a:xfrm>
          <a:prstGeom prst="rect">
            <a:avLst/>
          </a:prstGeom>
          <a:noFill/>
        </p:spPr>
        <p:txBody>
          <a:bodyPr wrap="square" lIns="100482" tIns="50241" rIns="100482" bIns="50241" rtlCol="0">
            <a:spAutoFit/>
          </a:bodyPr>
          <a:lstStyle/>
          <a:p>
            <a:pPr algn="ctr"/>
            <a:r>
              <a:rPr lang="ca-ES" sz="1400" dirty="0">
                <a:latin typeface="Coming Soon" pitchFamily="2" charset="0"/>
                <a:ea typeface="Coming Soon" pitchFamily="2" charset="0"/>
              </a:rPr>
              <a:t>MENÚ </a:t>
            </a:r>
          </a:p>
          <a:p>
            <a:pPr algn="ctr"/>
            <a:r>
              <a:rPr lang="ca-ES" sz="1400" dirty="0">
                <a:latin typeface="Coming Soon" pitchFamily="2" charset="0"/>
                <a:ea typeface="Coming Soon" pitchFamily="2" charset="0"/>
              </a:rPr>
              <a:t>BASAL</a:t>
            </a:r>
          </a:p>
        </p:txBody>
      </p:sp>
      <p:sp>
        <p:nvSpPr>
          <p:cNvPr id="8" name="7 Rectángulo"/>
          <p:cNvSpPr/>
          <p:nvPr/>
        </p:nvSpPr>
        <p:spPr>
          <a:xfrm>
            <a:off x="24861" y="6651773"/>
            <a:ext cx="7951807" cy="640072"/>
          </a:xfrm>
          <a:prstGeom prst="rect">
            <a:avLst/>
          </a:prstGeom>
        </p:spPr>
        <p:txBody>
          <a:bodyPr wrap="square" lIns="100482" tIns="50241" rIns="100482" bIns="50241">
            <a:spAutoFit/>
          </a:bodyPr>
          <a:lstStyle/>
          <a:p>
            <a:pPr algn="just">
              <a:buNone/>
            </a:pPr>
            <a:r>
              <a:rPr lang="ca-ES" sz="700" u="sng" dirty="0">
                <a:solidFill>
                  <a:srgbClr val="0D0D0D"/>
                </a:solidFill>
                <a:latin typeface="Coming Soon" pitchFamily="2" charset="0"/>
                <a:ea typeface="Coming Soon" pitchFamily="2" charset="0"/>
              </a:rPr>
              <a:t>LLEGENDA ALÈRGENS:</a:t>
            </a:r>
            <a:r>
              <a:rPr lang="ca-ES" sz="700" dirty="0">
                <a:solidFill>
                  <a:srgbClr val="0D0D0D"/>
                </a:solidFill>
                <a:latin typeface="Coming Soon" pitchFamily="2" charset="0"/>
                <a:ea typeface="Coming Soon" pitchFamily="2" charset="0"/>
              </a:rPr>
              <a:t>(1)Cereals que continguin gluten: blat, sègol, ordi, civada, espelta ,kamut o les seves varietats híbrides i productes derivats (2)Crustacis i productes a base de crustacis (3)Ous i productes a base d’ou (4)Peix i productes a base de peix (5)Cacauets i productes a base de cacauets (6)Soja i productes a base de soja (7)Llet i els seus derivats (inclosa la lactosa) (8)Fruita de clofolla: ametlles, avellanes, nous, anacards, pacanes, nous del Brasil, festucs, macadàmies i productes derivats  (9)Api i productes derivats (10)Mostassa i productes derivats (11)Llavors de sèsam i productes a base de llavors de sèsam (12)Anhídrid sulfurós i sulfits en concentracions superiors a 10 mg/kg o 10 mg/l expressat com a SO2 (13)Tramussos i productes a base de tramussos  (14)Mol·luscs i productes a base de mol·luscs (15)Carn i derivats carnis</a:t>
            </a:r>
            <a:endParaRPr lang="ca-ES" sz="700" dirty="0">
              <a:latin typeface="Coming Soon" pitchFamily="2" charset="0"/>
              <a:ea typeface="Coming Soon" pitchFamily="2" charset="0"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24861" y="6071529"/>
            <a:ext cx="8023245" cy="855516"/>
          </a:xfrm>
          <a:prstGeom prst="rect">
            <a:avLst/>
          </a:prstGeom>
        </p:spPr>
        <p:txBody>
          <a:bodyPr wrap="square" lIns="100482" tIns="50241" rIns="100482" bIns="50241">
            <a:spAutoFit/>
          </a:bodyPr>
          <a:lstStyle/>
          <a:p>
            <a:pPr lvl="0" algn="just"/>
            <a:r>
              <a:rPr lang="ca-ES" sz="700" i="1" dirty="0">
                <a:solidFill>
                  <a:srgbClr val="000000"/>
                </a:solidFill>
                <a:latin typeface="Coming Soon" pitchFamily="2" charset="0"/>
                <a:ea typeface="Coming Soon" pitchFamily="2" charset="0"/>
                <a:cs typeface="Arial" pitchFamily="34" charset="0"/>
              </a:rPr>
              <a:t>Els menús s’adaptaran a possibles intoleràncies i/o al·lèrgies substituint els aliments i/o procés d’elaboració, previ certificat mèdic. Tota la pasta alimentària, els llegums i l'arròs són d'agricultura ecològica. Les postres làctiques són productes de granja elaborats per la cooperativa catalana d'iniciativa social sense ànim de lucre LA FAGEDA. Peix fresc 1 cop al mes. La fruita i verdura serà de km.0 i proximitat. Aquest document és propietat d’Alimenta’t Institut d'Educació Nutricional SL, CIF B65306540 - Alex Vidal Dietista-Nutricionista Col. Núm. T00386</a:t>
            </a:r>
          </a:p>
          <a:p>
            <a:pPr algn="just"/>
            <a:r>
              <a:rPr lang="ca-ES" sz="700" b="1" dirty="0">
                <a:solidFill>
                  <a:srgbClr val="000000"/>
                </a:solidFill>
                <a:latin typeface="Coming Soon" pitchFamily="2" charset="0"/>
                <a:ea typeface="Coming Soon" pitchFamily="2" charset="0"/>
                <a:cs typeface="Arial" pitchFamily="34" charset="0"/>
              </a:rPr>
              <a:t>Els segons plats aniran acompanyats d’amanida (enciam, tomàquet i pastanaga, majoritàriament) independentment de la guarnició esmentada en el menú. </a:t>
            </a:r>
          </a:p>
          <a:p>
            <a:pPr algn="just"/>
            <a:r>
              <a:rPr lang="ca-ES" sz="700" b="1" dirty="0">
                <a:solidFill>
                  <a:srgbClr val="000000"/>
                </a:solidFill>
                <a:latin typeface="Coming Soon" pitchFamily="2" charset="0"/>
                <a:ea typeface="Coming Soon" pitchFamily="2" charset="0"/>
                <a:cs typeface="Arial" pitchFamily="34" charset="0"/>
              </a:rPr>
              <a:t>Pa integral un dia a la setmana.</a:t>
            </a:r>
          </a:p>
          <a:p>
            <a:pPr algn="just"/>
            <a:r>
              <a:rPr lang="ca-ES" sz="700" b="1" dirty="0">
                <a:solidFill>
                  <a:srgbClr val="000000"/>
                </a:solidFill>
                <a:latin typeface="Coming Soon" pitchFamily="2" charset="0"/>
                <a:ea typeface="Coming Soon" pitchFamily="2" charset="0"/>
                <a:cs typeface="Arial" pitchFamily="34" charset="0"/>
              </a:rPr>
              <a:t>  </a:t>
            </a:r>
            <a:endParaRPr lang="ca-ES" sz="700" b="1" dirty="0">
              <a:latin typeface="Coming Soon" pitchFamily="2" charset="0"/>
              <a:ea typeface="Coming Soon" pitchFamily="2" charset="0"/>
              <a:cs typeface="Arial" pitchFamily="34" charset="0"/>
            </a:endParaRPr>
          </a:p>
          <a:p>
            <a:pPr lvl="0" algn="just"/>
            <a:r>
              <a:rPr lang="ca-ES" sz="700" i="1" dirty="0">
                <a:solidFill>
                  <a:srgbClr val="000000"/>
                </a:solidFill>
                <a:latin typeface="Coming Soon" pitchFamily="2" charset="0"/>
                <a:ea typeface="Coming Soon" pitchFamily="2" charset="0"/>
                <a:cs typeface="Arial" pitchFamily="34" charset="0"/>
              </a:rPr>
              <a:t>  </a:t>
            </a:r>
            <a:endParaRPr lang="ca-ES" sz="700" i="1" dirty="0">
              <a:latin typeface="Coming Soon" pitchFamily="2" charset="0"/>
              <a:ea typeface="Coming Soon" pitchFamily="2" charset="0"/>
              <a:cs typeface="Arial" pitchFamily="34" charset="0"/>
            </a:endParaRPr>
          </a:p>
        </p:txBody>
      </p:sp>
      <p:sp>
        <p:nvSpPr>
          <p:cNvPr id="1026" name="AutoShape 2" descr="blob:https://web.whatsapp.com/ce4c523e-7b1b-46ae-a2bc-b76b37a9f07a"/>
          <p:cNvSpPr>
            <a:spLocks noChangeAspect="1" noChangeArrowheads="1"/>
          </p:cNvSpPr>
          <p:nvPr/>
        </p:nvSpPr>
        <p:spPr bwMode="auto">
          <a:xfrm>
            <a:off x="175779" y="-152821"/>
            <a:ext cx="344382" cy="322440"/>
          </a:xfrm>
          <a:prstGeom prst="rect">
            <a:avLst/>
          </a:prstGeom>
          <a:noFill/>
        </p:spPr>
        <p:txBody>
          <a:bodyPr vert="horz" wrap="square" lIns="100482" tIns="50241" rIns="100482" bIns="50241" numCol="1" anchor="t" anchorCtr="0" compatLnSpc="1">
            <a:prstTxWarp prst="textNoShape">
              <a:avLst/>
            </a:prstTxWarp>
          </a:bodyPr>
          <a:lstStyle/>
          <a:p>
            <a:endParaRPr lang="ca-ES"/>
          </a:p>
        </p:txBody>
      </p:sp>
      <p:sp>
        <p:nvSpPr>
          <p:cNvPr id="1028" name="AutoShape 4" descr="blob:https://web.whatsapp.com/ce4c523e-7b1b-46ae-a2bc-b76b37a9f07a"/>
          <p:cNvSpPr>
            <a:spLocks noChangeAspect="1" noChangeArrowheads="1"/>
          </p:cNvSpPr>
          <p:nvPr/>
        </p:nvSpPr>
        <p:spPr bwMode="auto">
          <a:xfrm>
            <a:off x="175779" y="-152821"/>
            <a:ext cx="344382" cy="322440"/>
          </a:xfrm>
          <a:prstGeom prst="rect">
            <a:avLst/>
          </a:prstGeom>
          <a:noFill/>
        </p:spPr>
        <p:txBody>
          <a:bodyPr vert="horz" wrap="square" lIns="100482" tIns="50241" rIns="100482" bIns="50241" numCol="1" anchor="t" anchorCtr="0" compatLnSpc="1">
            <a:prstTxWarp prst="textNoShape">
              <a:avLst/>
            </a:prstTxWarp>
          </a:bodyPr>
          <a:lstStyle/>
          <a:p>
            <a:endParaRPr lang="ca-ES"/>
          </a:p>
        </p:txBody>
      </p:sp>
      <p:sp>
        <p:nvSpPr>
          <p:cNvPr id="1030" name="AutoShape 6" descr="blob:https://web.whatsapp.com/ce4c523e-7b1b-46ae-a2bc-b76b37a9f07a"/>
          <p:cNvSpPr>
            <a:spLocks noChangeAspect="1" noChangeArrowheads="1"/>
          </p:cNvSpPr>
          <p:nvPr/>
        </p:nvSpPr>
        <p:spPr bwMode="auto">
          <a:xfrm>
            <a:off x="175779" y="-152821"/>
            <a:ext cx="344382" cy="322440"/>
          </a:xfrm>
          <a:prstGeom prst="rect">
            <a:avLst/>
          </a:prstGeom>
          <a:noFill/>
        </p:spPr>
        <p:txBody>
          <a:bodyPr vert="horz" wrap="square" lIns="100482" tIns="50241" rIns="100482" bIns="50241" numCol="1" anchor="t" anchorCtr="0" compatLnSpc="1">
            <a:prstTxWarp prst="textNoShape">
              <a:avLst/>
            </a:prstTxWarp>
          </a:bodyPr>
          <a:lstStyle/>
          <a:p>
            <a:endParaRPr lang="ca-ES"/>
          </a:p>
        </p:txBody>
      </p:sp>
      <p:sp>
        <p:nvSpPr>
          <p:cNvPr id="15" name="14 CuadroTexto"/>
          <p:cNvSpPr txBox="1"/>
          <p:nvPr/>
        </p:nvSpPr>
        <p:spPr>
          <a:xfrm>
            <a:off x="9012283" y="2119009"/>
            <a:ext cx="1214445" cy="856784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100482" tIns="50241" rIns="100482" bIns="50241" rtlCol="0">
            <a:spAutoFit/>
          </a:bodyPr>
          <a:lstStyle/>
          <a:p>
            <a:pPr algn="ctr"/>
            <a:r>
              <a:rPr lang="ca-ES" sz="1100" b="1" dirty="0">
                <a:latin typeface="Coming Soon" pitchFamily="2" charset="0"/>
                <a:ea typeface="Coming Soon" pitchFamily="2" charset="0"/>
              </a:rPr>
              <a:t>Casal </a:t>
            </a:r>
          </a:p>
          <a:p>
            <a:pPr algn="ctr"/>
            <a:r>
              <a:rPr lang="ca-ES" sz="1100" b="1" dirty="0">
                <a:latin typeface="Coming Soon" pitchFamily="2" charset="0"/>
                <a:ea typeface="Coming Soon" pitchFamily="2" charset="0"/>
              </a:rPr>
              <a:t>Juny- Juliol </a:t>
            </a:r>
          </a:p>
          <a:p>
            <a:pPr algn="ctr"/>
            <a:r>
              <a:rPr lang="ca-ES" sz="1100" b="1" dirty="0">
                <a:latin typeface="Coming Soon" pitchFamily="2" charset="0"/>
                <a:ea typeface="Coming Soon" pitchFamily="2" charset="0"/>
              </a:rPr>
              <a:t>2023</a:t>
            </a:r>
          </a:p>
        </p:txBody>
      </p:sp>
      <p:pic>
        <p:nvPicPr>
          <p:cNvPr id="18" name="17 Imagen" descr="logozigazigasensefons (2)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951938" y="8399"/>
            <a:ext cx="1495567" cy="833934"/>
          </a:xfrm>
          <a:prstGeom prst="rect">
            <a:avLst/>
          </a:prstGeom>
        </p:spPr>
      </p:pic>
      <p:sp>
        <p:nvSpPr>
          <p:cNvPr id="2" name="11 Rectángulo">
            <a:extLst>
              <a:ext uri="{FF2B5EF4-FFF2-40B4-BE49-F238E27FC236}">
                <a16:creationId xmlns:a16="http://schemas.microsoft.com/office/drawing/2014/main" id="{3576A9C0-D30A-B27D-48D0-43DDAE94ED82}"/>
              </a:ext>
            </a:extLst>
          </p:cNvPr>
          <p:cNvSpPr/>
          <p:nvPr/>
        </p:nvSpPr>
        <p:spPr>
          <a:xfrm>
            <a:off x="7989961" y="5856085"/>
            <a:ext cx="2236767" cy="1286403"/>
          </a:xfrm>
          <a:prstGeom prst="rect">
            <a:avLst/>
          </a:prstGeom>
          <a:noFill/>
        </p:spPr>
        <p:txBody>
          <a:bodyPr wrap="square" lIns="100482" tIns="50241" rIns="100482" bIns="50241">
            <a:spAutoFit/>
          </a:bodyPr>
          <a:lstStyle>
            <a:defPPr>
              <a:defRPr lang="ca-ES"/>
            </a:defPPr>
            <a:lvl1pPr marL="0" algn="l" defTabSz="1004811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2406" algn="l" defTabSz="1004811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4811" algn="l" defTabSz="1004811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07217" algn="l" defTabSz="1004811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09623" algn="l" defTabSz="1004811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2028" algn="l" defTabSz="1004811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14434" algn="l" defTabSz="1004811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16840" algn="l" defTabSz="1004811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19245" algn="l" defTabSz="1004811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r"/>
            <a:r>
              <a:rPr lang="ca-ES" sz="1100" dirty="0">
                <a:solidFill>
                  <a:srgbClr val="000000"/>
                </a:solidFill>
                <a:latin typeface="Coming Soon" pitchFamily="2" charset="0"/>
                <a:ea typeface="Coming Soon" pitchFamily="2" charset="0"/>
                <a:cs typeface="Arial" pitchFamily="34" charset="0"/>
              </a:rPr>
              <a:t>Heu d’avisar </a:t>
            </a:r>
          </a:p>
          <a:p>
            <a:pPr lvl="0" algn="r"/>
            <a:r>
              <a:rPr lang="ca-ES" sz="1100" dirty="0">
                <a:solidFill>
                  <a:srgbClr val="000000"/>
                </a:solidFill>
                <a:latin typeface="Coming Soon" pitchFamily="2" charset="0"/>
                <a:ea typeface="Coming Soon" pitchFamily="2" charset="0"/>
                <a:cs typeface="Arial" pitchFamily="34" charset="0"/>
              </a:rPr>
              <a:t>a la coordinadora</a:t>
            </a:r>
          </a:p>
          <a:p>
            <a:pPr lvl="0" algn="r"/>
            <a:r>
              <a:rPr lang="ca-ES" sz="1100" dirty="0">
                <a:solidFill>
                  <a:srgbClr val="000000"/>
                </a:solidFill>
                <a:latin typeface="Coming Soon" pitchFamily="2" charset="0"/>
                <a:ea typeface="Coming Soon" pitchFamily="2" charset="0"/>
                <a:cs typeface="Arial" pitchFamily="34" charset="0"/>
              </a:rPr>
              <a:t>de menjador</a:t>
            </a:r>
          </a:p>
          <a:p>
            <a:pPr lvl="0" algn="r"/>
            <a:r>
              <a:rPr lang="ca-ES" sz="1100" dirty="0">
                <a:solidFill>
                  <a:srgbClr val="000000"/>
                </a:solidFill>
                <a:latin typeface="Coming Soon" pitchFamily="2" charset="0"/>
                <a:ea typeface="Coming Soon" pitchFamily="2" charset="0"/>
                <a:cs typeface="Arial" pitchFamily="34" charset="0"/>
              </a:rPr>
              <a:t>de qualsevol eventualitat </a:t>
            </a:r>
          </a:p>
          <a:p>
            <a:pPr lvl="0" algn="r"/>
            <a:r>
              <a:rPr lang="ca-ES" sz="1100" dirty="0">
                <a:solidFill>
                  <a:srgbClr val="000000"/>
                </a:solidFill>
                <a:latin typeface="Coming Soon" pitchFamily="2" charset="0"/>
                <a:ea typeface="Coming Soon" pitchFamily="2" charset="0"/>
                <a:cs typeface="Arial" pitchFamily="34" charset="0"/>
              </a:rPr>
              <a:t>abans de les 9.30h</a:t>
            </a:r>
          </a:p>
          <a:p>
            <a:pPr lvl="0" algn="r"/>
            <a:r>
              <a:rPr lang="ca-ES" sz="1100" dirty="0">
                <a:solidFill>
                  <a:srgbClr val="000000"/>
                </a:solidFill>
                <a:latin typeface="Coming Soon" pitchFamily="2" charset="0"/>
                <a:ea typeface="Coming Soon" pitchFamily="2" charset="0"/>
                <a:cs typeface="Arial" pitchFamily="34" charset="0"/>
              </a:rPr>
              <a:t>Olga - 655934459</a:t>
            </a:r>
          </a:p>
          <a:p>
            <a:pPr lvl="0" algn="r"/>
            <a:r>
              <a:rPr lang="ca-ES" sz="1100" dirty="0">
                <a:solidFill>
                  <a:srgbClr val="000000"/>
                </a:solidFill>
                <a:latin typeface="Coming Soon" pitchFamily="2" charset="0"/>
                <a:ea typeface="Coming Soon" pitchFamily="2" charset="0"/>
                <a:cs typeface="Arial" pitchFamily="34" charset="0"/>
                <a:hlinkClick r:id="rId4"/>
              </a:rPr>
              <a:t>menjadorescolaestel@</a:t>
            </a:r>
            <a:r>
              <a:rPr lang="ca-ES" sz="1100" dirty="0" err="1">
                <a:solidFill>
                  <a:srgbClr val="000000"/>
                </a:solidFill>
                <a:latin typeface="Coming Soon" pitchFamily="2" charset="0"/>
                <a:ea typeface="Coming Soon" pitchFamily="2" charset="0"/>
                <a:cs typeface="Arial" pitchFamily="34" charset="0"/>
                <a:hlinkClick r:id="rId4"/>
              </a:rPr>
              <a:t>gmail.com</a:t>
            </a:r>
            <a:endParaRPr lang="ca-ES" sz="1100" dirty="0">
              <a:latin typeface="Coming Soon" pitchFamily="2" charset="0"/>
              <a:ea typeface="Coming Soon" pitchFamily="2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5912</TotalTime>
  <Words>1280</Words>
  <Application>Microsoft Office PowerPoint</Application>
  <PresentationFormat>Personalizado</PresentationFormat>
  <Paragraphs>227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Caveat Brush</vt:lpstr>
      <vt:lpstr>Coming Soon</vt:lpstr>
      <vt:lpstr>Tema de Office</vt:lpstr>
      <vt:lpstr>Presentación de PowerPoint</vt:lpstr>
    </vt:vector>
  </TitlesOfParts>
  <Company>http://www.centor.mx.gd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Centor</dc:creator>
  <cp:lastModifiedBy>Cristina Echevarría Pérez</cp:lastModifiedBy>
  <cp:revision>633</cp:revision>
  <dcterms:created xsi:type="dcterms:W3CDTF">2018-07-12T10:00:36Z</dcterms:created>
  <dcterms:modified xsi:type="dcterms:W3CDTF">2023-06-19T10:14:55Z</dcterms:modified>
</cp:coreProperties>
</file>